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95" r:id="rId2"/>
    <p:sldId id="256" r:id="rId3"/>
    <p:sldId id="257" r:id="rId4"/>
    <p:sldId id="259" r:id="rId5"/>
    <p:sldId id="260" r:id="rId6"/>
    <p:sldId id="262" r:id="rId7"/>
    <p:sldId id="263" r:id="rId8"/>
    <p:sldId id="261" r:id="rId9"/>
    <p:sldId id="264" r:id="rId10"/>
    <p:sldId id="265" r:id="rId11"/>
    <p:sldId id="266" r:id="rId12"/>
    <p:sldId id="267" r:id="rId13"/>
    <p:sldId id="268" r:id="rId14"/>
    <p:sldId id="294" r:id="rId15"/>
    <p:sldId id="269" r:id="rId16"/>
    <p:sldId id="277" r:id="rId17"/>
    <p:sldId id="270" r:id="rId18"/>
    <p:sldId id="272" r:id="rId19"/>
    <p:sldId id="273" r:id="rId20"/>
    <p:sldId id="274" r:id="rId21"/>
    <p:sldId id="287" r:id="rId22"/>
    <p:sldId id="281" r:id="rId23"/>
    <p:sldId id="292" r:id="rId24"/>
    <p:sldId id="258" r:id="rId25"/>
  </p:sldIdLst>
  <p:sldSz cx="9144000" cy="5143500" type="screen16x9"/>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94662" autoAdjust="0"/>
  </p:normalViewPr>
  <p:slideViewPr>
    <p:cSldViewPr>
      <p:cViewPr>
        <p:scale>
          <a:sx n="65" d="100"/>
          <a:sy n="65" d="100"/>
        </p:scale>
        <p:origin x="-1524" y="-552"/>
      </p:cViewPr>
      <p:guideLst>
        <p:guide orient="horz" pos="1620"/>
        <p:guide pos="2880"/>
      </p:guideLst>
    </p:cSldViewPr>
  </p:slideViewPr>
  <p:outlineViewPr>
    <p:cViewPr>
      <p:scale>
        <a:sx n="33" d="100"/>
        <a:sy n="33" d="100"/>
      </p:scale>
      <p:origin x="48" y="27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3D1C1B-6D8F-4789-A729-C2436CA8F318}" type="datetimeFigureOut">
              <a:rPr lang="en-US" smtClean="0"/>
              <a:t>2/17/2021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82CB41-9790-4A1C-8292-1D0631896CD0}" type="slidenum">
              <a:rPr lang="en-US" smtClean="0"/>
              <a:t>‹#›</a:t>
            </a:fld>
            <a:endParaRPr lang="en-US"/>
          </a:p>
        </p:txBody>
      </p:sp>
    </p:spTree>
    <p:extLst>
      <p:ext uri="{BB962C8B-B14F-4D97-AF65-F5344CB8AC3E}">
        <p14:creationId xmlns:p14="http://schemas.microsoft.com/office/powerpoint/2010/main" val="2239885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82CB41-9790-4A1C-8292-1D0631896CD0}" type="slidenum">
              <a:rPr lang="en-US" smtClean="0"/>
              <a:t>20</a:t>
            </a:fld>
            <a:endParaRPr lang="en-US"/>
          </a:p>
        </p:txBody>
      </p:sp>
    </p:spTree>
    <p:extLst>
      <p:ext uri="{BB962C8B-B14F-4D97-AF65-F5344CB8AC3E}">
        <p14:creationId xmlns:p14="http://schemas.microsoft.com/office/powerpoint/2010/main" val="1556695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2343150"/>
            <a:ext cx="6172200" cy="142077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3752492"/>
            <a:ext cx="6172200" cy="10287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8050371" y="832948"/>
            <a:ext cx="1714500" cy="381000"/>
          </a:xfrm>
        </p:spPr>
        <p:txBody>
          <a:bodyPr/>
          <a:lstStyle/>
          <a:p>
            <a:fld id="{516C2E96-50A2-446D-B7EA-4D3DA1C4D65F}" type="datetimeFigureOut">
              <a:rPr lang="en-US" smtClean="0"/>
              <a:t>2/17/2021</a:t>
            </a:fld>
            <a:endParaRPr lang="en-US"/>
          </a:p>
        </p:txBody>
      </p:sp>
      <p:sp>
        <p:nvSpPr>
          <p:cNvPr id="17" name="Footer Placeholder 16"/>
          <p:cNvSpPr>
            <a:spLocks noGrp="1"/>
          </p:cNvSpPr>
          <p:nvPr>
            <p:ph type="ftr" sz="quarter" idx="11"/>
          </p:nvPr>
        </p:nvSpPr>
        <p:spPr bwMode="auto">
          <a:xfrm rot="5400000">
            <a:off x="7534469" y="3088246"/>
            <a:ext cx="2743200" cy="384048"/>
          </a:xfrm>
        </p:spPr>
        <p:txBody>
          <a:bodyPr/>
          <a:lstStyle/>
          <a:p>
            <a:endParaRPr lang="en-US"/>
          </a:p>
        </p:txBody>
      </p:sp>
      <p:sp>
        <p:nvSpPr>
          <p:cNvPr id="10" name="Rectangle 9"/>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4341114"/>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3371850"/>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3696527"/>
            <a:ext cx="609600" cy="388143"/>
          </a:xfrm>
        </p:spPr>
        <p:txBody>
          <a:bodyPr/>
          <a:lstStyle/>
          <a:p>
            <a:fld id="{1C1B6B37-5C5C-46FB-8FCC-139EE8E42E5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16C2E96-50A2-446D-B7EA-4D3DA1C4D65F}"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B6B37-5C5C-46FB-8FCC-139EE8E42E5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67640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16C2E96-50A2-446D-B7EA-4D3DA1C4D65F}" type="datetimeFigureOut">
              <a:rPr lang="en-US" smtClean="0"/>
              <a:t>2/17/2021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1B6B37-5C5C-46FB-8FCC-139EE8E42E5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00150"/>
            <a:ext cx="7467600" cy="365531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516C2E96-50A2-446D-B7EA-4D3DA1C4D65F}" type="datetimeFigureOut">
              <a:rPr lang="en-US" smtClean="0"/>
              <a:t>2/17/2021</a:t>
            </a:fld>
            <a:endParaRPr lang="en-US"/>
          </a:p>
        </p:txBody>
      </p:sp>
      <p:sp>
        <p:nvSpPr>
          <p:cNvPr id="9" name="Slide Number Placeholder 8"/>
          <p:cNvSpPr>
            <a:spLocks noGrp="1"/>
          </p:cNvSpPr>
          <p:nvPr>
            <p:ph type="sldNum" sz="quarter" idx="15"/>
          </p:nvPr>
        </p:nvSpPr>
        <p:spPr/>
        <p:txBody>
          <a:bodyPr rtlCol="0"/>
          <a:lstStyle/>
          <a:p>
            <a:fld id="{1C1B6B37-5C5C-46FB-8FCC-139EE8E42E5E}"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171700"/>
            <a:ext cx="6172200" cy="1540193"/>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3757613"/>
            <a:ext cx="6172200" cy="10287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8049006" y="830199"/>
            <a:ext cx="1714500" cy="381000"/>
          </a:xfrm>
        </p:spPr>
        <p:txBody>
          <a:bodyPr/>
          <a:lstStyle/>
          <a:p>
            <a:fld id="{516C2E96-50A2-446D-B7EA-4D3DA1C4D65F}" type="datetimeFigureOut">
              <a:rPr lang="en-US" smtClean="0"/>
              <a:t>2/17/2021</a:t>
            </a:fld>
            <a:endParaRPr lang="en-US"/>
          </a:p>
        </p:txBody>
      </p:sp>
      <p:sp>
        <p:nvSpPr>
          <p:cNvPr id="5" name="Footer Placeholder 4"/>
          <p:cNvSpPr>
            <a:spLocks noGrp="1"/>
          </p:cNvSpPr>
          <p:nvPr>
            <p:ph type="ftr" sz="quarter" idx="11"/>
          </p:nvPr>
        </p:nvSpPr>
        <p:spPr bwMode="auto">
          <a:xfrm rot="5400000">
            <a:off x="7534656" y="3086100"/>
            <a:ext cx="2743200" cy="384048"/>
          </a:xfrm>
        </p:spPr>
        <p:txBody>
          <a:bodyPr/>
          <a:lstStyle/>
          <a:p>
            <a:endParaRPr lang="en-US"/>
          </a:p>
        </p:txBody>
      </p:sp>
      <p:sp>
        <p:nvSpPr>
          <p:cNvPr id="9" name="Rectangle 8"/>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4343400"/>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3359916"/>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3696527"/>
            <a:ext cx="609600" cy="388143"/>
          </a:xfrm>
        </p:spPr>
        <p:txBody>
          <a:bodyPr/>
          <a:lstStyle/>
          <a:p>
            <a:fld id="{1C1B6B37-5C5C-46FB-8FCC-139EE8E42E5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16C2E96-50A2-446D-B7EA-4D3DA1C4D65F}" type="datetimeFigureOut">
              <a:rPr lang="en-US" smtClean="0"/>
              <a:t>2/17/2021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1B6B37-5C5C-46FB-8FCC-139EE8E42E5E}" type="slidenum">
              <a:rPr lang="en-US" smtClean="0"/>
              <a:t>‹#›</a:t>
            </a:fld>
            <a:endParaRPr lang="en-US"/>
          </a:p>
        </p:txBody>
      </p:sp>
      <p:sp>
        <p:nvSpPr>
          <p:cNvPr id="9" name="Content Placeholder 8"/>
          <p:cNvSpPr>
            <a:spLocks noGrp="1"/>
          </p:cNvSpPr>
          <p:nvPr>
            <p:ph sz="quarter" idx="1"/>
          </p:nvPr>
        </p:nvSpPr>
        <p:spPr>
          <a:xfrm>
            <a:off x="457200" y="1200150"/>
            <a:ext cx="3657600"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200150"/>
            <a:ext cx="3657600"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7543800" cy="85725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516C2E96-50A2-446D-B7EA-4D3DA1C4D65F}" type="datetimeFigureOut">
              <a:rPr lang="en-US" smtClean="0"/>
              <a:t>2/17/2021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1B6B37-5C5C-46FB-8FCC-139EE8E42E5E}" type="slidenum">
              <a:rPr lang="en-US" smtClean="0"/>
              <a:t>‹#›</a:t>
            </a:fld>
            <a:endParaRPr lang="en-US"/>
          </a:p>
        </p:txBody>
      </p:sp>
      <p:sp>
        <p:nvSpPr>
          <p:cNvPr id="11" name="Content Placeholder 10"/>
          <p:cNvSpPr>
            <a:spLocks noGrp="1"/>
          </p:cNvSpPr>
          <p:nvPr>
            <p:ph sz="quarter" idx="2"/>
          </p:nvPr>
        </p:nvSpPr>
        <p:spPr>
          <a:xfrm>
            <a:off x="457200" y="1771650"/>
            <a:ext cx="3657600" cy="29146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1771650"/>
            <a:ext cx="3657600" cy="29146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516C2E96-50A2-446D-B7EA-4D3DA1C4D65F}" type="datetimeFigureOut">
              <a:rPr lang="en-US" smtClean="0"/>
              <a:t>2/17/2021</a:t>
            </a:fld>
            <a:endParaRPr lang="en-US"/>
          </a:p>
        </p:txBody>
      </p:sp>
      <p:sp>
        <p:nvSpPr>
          <p:cNvPr id="7" name="Slide Number Placeholder 6"/>
          <p:cNvSpPr>
            <a:spLocks noGrp="1"/>
          </p:cNvSpPr>
          <p:nvPr>
            <p:ph type="sldNum" sz="quarter" idx="11"/>
          </p:nvPr>
        </p:nvSpPr>
        <p:spPr/>
        <p:txBody>
          <a:bodyPr rtlCol="0"/>
          <a:lstStyle/>
          <a:p>
            <a:fld id="{1C1B6B37-5C5C-46FB-8FCC-139EE8E42E5E}"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6C2E96-50A2-446D-B7EA-4D3DA1C4D65F}" type="datetimeFigureOut">
              <a:rPr lang="en-US" smtClean="0"/>
              <a:t>2/17/2021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1B6B37-5C5C-46FB-8FCC-139EE8E42E5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4160520" y="2343150"/>
            <a:ext cx="473202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05740"/>
            <a:ext cx="1527048" cy="373761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05740"/>
            <a:ext cx="5638800" cy="474573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516C2E96-50A2-446D-B7EA-4D3DA1C4D65F}" type="datetimeFigureOut">
              <a:rPr lang="en-US" smtClean="0"/>
              <a:t>2/17/2021</a:t>
            </a:fld>
            <a:endParaRPr lang="en-US"/>
          </a:p>
        </p:txBody>
      </p:sp>
      <p:sp>
        <p:nvSpPr>
          <p:cNvPr id="22" name="Slide Number Placeholder 21"/>
          <p:cNvSpPr>
            <a:spLocks noGrp="1"/>
          </p:cNvSpPr>
          <p:nvPr>
            <p:ph type="sldNum" sz="quarter" idx="15"/>
          </p:nvPr>
        </p:nvSpPr>
        <p:spPr/>
        <p:txBody>
          <a:bodyPr rtlCol="0"/>
          <a:lstStyle/>
          <a:p>
            <a:fld id="{1C1B6B37-5C5C-46FB-8FCC-139EE8E42E5E}"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4138803" y="2343150"/>
            <a:ext cx="473202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198596"/>
            <a:ext cx="1524000" cy="3717036"/>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51435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516C2E96-50A2-446D-B7EA-4D3DA1C4D65F}" type="datetimeFigureOut">
              <a:rPr lang="en-US" smtClean="0"/>
              <a:t>2/17/2021</a:t>
            </a:fld>
            <a:endParaRPr lang="en-US"/>
          </a:p>
        </p:txBody>
      </p:sp>
      <p:sp>
        <p:nvSpPr>
          <p:cNvPr id="18" name="Slide Number Placeholder 17"/>
          <p:cNvSpPr>
            <a:spLocks noGrp="1"/>
          </p:cNvSpPr>
          <p:nvPr>
            <p:ph type="sldNum" sz="quarter" idx="11"/>
          </p:nvPr>
        </p:nvSpPr>
        <p:spPr/>
        <p:txBody>
          <a:bodyPr rtlCol="0"/>
          <a:lstStyle/>
          <a:p>
            <a:fld id="{1C1B6B37-5C5C-46FB-8FCC-139EE8E42E5E}"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05979"/>
            <a:ext cx="7467600" cy="85725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00150"/>
            <a:ext cx="7467600" cy="3655314"/>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840980" y="763382"/>
            <a:ext cx="1508760" cy="384048"/>
          </a:xfrm>
          <a:prstGeom prst="rect">
            <a:avLst/>
          </a:prstGeom>
        </p:spPr>
        <p:txBody>
          <a:bodyPr vert="horz" anchor="ctr" anchorCtr="0"/>
          <a:lstStyle>
            <a:lvl1pPr algn="r" eaLnBrk="1" latinLnBrk="0" hangingPunct="1">
              <a:defRPr kumimoji="0" sz="1200">
                <a:solidFill>
                  <a:schemeClr val="tx2"/>
                </a:solidFill>
              </a:defRPr>
            </a:lvl1pPr>
          </a:lstStyle>
          <a:p>
            <a:fld id="{516C2E96-50A2-446D-B7EA-4D3DA1C4D65F}" type="datetimeFigureOut">
              <a:rPr lang="en-US" smtClean="0"/>
              <a:t>2/17/2021</a:t>
            </a:fld>
            <a:endParaRPr lang="en-US"/>
          </a:p>
        </p:txBody>
      </p:sp>
      <p:sp>
        <p:nvSpPr>
          <p:cNvPr id="3" name="Footer Placeholder 2"/>
          <p:cNvSpPr>
            <a:spLocks noGrp="1"/>
          </p:cNvSpPr>
          <p:nvPr>
            <p:ph type="ftr" sz="quarter" idx="3"/>
          </p:nvPr>
        </p:nvSpPr>
        <p:spPr>
          <a:xfrm rot="5400000">
            <a:off x="7390236" y="2757210"/>
            <a:ext cx="24003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4300538"/>
            <a:ext cx="609600" cy="390906"/>
          </a:xfrm>
          <a:prstGeom prst="rect">
            <a:avLst/>
          </a:prstGeom>
        </p:spPr>
        <p:txBody>
          <a:bodyPr vert="horz" anchor="ctr"/>
          <a:lstStyle>
            <a:lvl1pPr algn="ctr" eaLnBrk="1" latinLnBrk="0" hangingPunct="1">
              <a:defRPr kumimoji="0" sz="1400" b="1">
                <a:solidFill>
                  <a:srgbClr val="FFFFFF"/>
                </a:solidFill>
              </a:defRPr>
            </a:lvl1pPr>
          </a:lstStyle>
          <a:p>
            <a:fld id="{1C1B6B37-5C5C-46FB-8FCC-139EE8E42E5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1" latinLnBrk="0" hangingPunct="1">
        <a:spcBef>
          <a:spcPct val="0"/>
        </a:spcBef>
        <a:buNone/>
        <a:defRPr kumimoji="0" sz="3000" b="0" i="0" u="none"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3.pn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png"/><Relationship Id="rId5" Type="http://schemas.openxmlformats.org/officeDocument/2006/relationships/hyperlink" Target="https://forms.gle/n7pwwjf13YHWciri8" TargetMode="Externa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3.pn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3.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3.pn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38305"/>
          </a:xfrm>
          <a:prstGeom prst="rect">
            <a:avLst/>
          </a:prstGeom>
        </p:spPr>
      </p:pic>
      <p:sp>
        <p:nvSpPr>
          <p:cNvPr id="2" name="Title 1"/>
          <p:cNvSpPr>
            <a:spLocks noGrp="1"/>
          </p:cNvSpPr>
          <p:nvPr>
            <p:ph type="ctrTitle"/>
          </p:nvPr>
        </p:nvSpPr>
        <p:spPr>
          <a:xfrm>
            <a:off x="4191000" y="114300"/>
            <a:ext cx="4724400" cy="857250"/>
          </a:xfrm>
        </p:spPr>
        <p:txBody>
          <a:bodyPr>
            <a:normAutofit fontScale="90000"/>
          </a:bodyPr>
          <a:lstStyle/>
          <a:p>
            <a:pPr algn="ctr"/>
            <a:r>
              <a:rPr lang="en-US" spc="-150" smtClean="0">
                <a:solidFill>
                  <a:srgbClr val="FF0000"/>
                </a:solidFill>
                <a:latin typeface="Times New Roman" panose="02020603050405020304" pitchFamily="18" charset="0"/>
                <a:cs typeface="Times New Roman" panose="02020603050405020304" pitchFamily="18" charset="0"/>
              </a:rPr>
              <a:t>Chào mừng các em học sinh đến với chương trình</a:t>
            </a:r>
            <a:endParaRPr lang="en-US" spc="-150">
              <a:solidFill>
                <a:srgbClr val="FF00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5867400" y="3943350"/>
            <a:ext cx="3429000" cy="1028700"/>
          </a:xfrm>
          <a:prstGeom prst="rect">
            <a:avLst/>
          </a:prstGeom>
        </p:spPr>
        <p:txBody>
          <a:bodyPr vert="horz" anchor="b">
            <a:noAutofit/>
          </a:bodyPr>
          <a:lstStyle>
            <a:lvl1pPr algn="l" rtl="0" eaLnBrk="1" latinLnBrk="0" hangingPunct="1">
              <a:spcBef>
                <a:spcPct val="0"/>
              </a:spcBef>
              <a:buNone/>
              <a:defRPr kumimoji="0" sz="3000" b="1" i="0" u="none" kern="1200" cap="small" baseline="0">
                <a:solidFill>
                  <a:schemeClr val="tx2"/>
                </a:solidFill>
                <a:latin typeface="+mj-lt"/>
                <a:ea typeface="+mj-ea"/>
                <a:cs typeface="+mj-cs"/>
              </a:defRPr>
            </a:lvl1pPr>
          </a:lstStyle>
          <a:p>
            <a:pPr algn="ctr"/>
            <a:r>
              <a:rPr lang="en-US" sz="7200" spc="-150">
                <a:solidFill>
                  <a:srgbClr val="FF0000"/>
                </a:solidFill>
                <a:latin typeface="Times New Roman" panose="02020603050405020304" pitchFamily="18" charset="0"/>
                <a:cs typeface="Times New Roman" panose="02020603050405020304" pitchFamily="18" charset="0"/>
              </a:rPr>
              <a:t>tin học lớp 6</a:t>
            </a:r>
          </a:p>
        </p:txBody>
      </p:sp>
      <p:pic>
        <p:nvPicPr>
          <p:cNvPr id="3"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4345" y="4655128"/>
            <a:ext cx="609600" cy="457200"/>
          </a:xfrm>
          <a:prstGeom prst="rect">
            <a:avLst/>
          </a:prstGeom>
        </p:spPr>
      </p:pic>
    </p:spTree>
    <p:extLst>
      <p:ext uri="{BB962C8B-B14F-4D97-AF65-F5344CB8AC3E}">
        <p14:creationId xmlns:p14="http://schemas.microsoft.com/office/powerpoint/2010/main" val="1650565184"/>
      </p:ext>
    </p:extLst>
  </p:cSld>
  <p:clrMapOvr>
    <a:masterClrMapping/>
  </p:clrMapOvr>
  <mc:AlternateContent xmlns:mc="http://schemas.openxmlformats.org/markup-compatibility/2006" xmlns:p14="http://schemas.microsoft.com/office/powerpoint/2010/main">
    <mc:Choice Requires="p14">
      <p:transition spd="slow" p14:dur="11000" advClick="0" advTm="11000">
        <p:cut/>
      </p:transition>
    </mc:Choice>
    <mc:Fallback xmlns="">
      <p:transition spd="slow" advClick="0" advTm="11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4" fill="hold"/>
                                        <p:tgtEl>
                                          <p:spTgt spid="3"/>
                                        </p:tgtEl>
                                      </p:cBhvr>
                                    </p:cmd>
                                  </p:childTnLst>
                                </p:cTn>
                              </p:par>
                              <p:par>
                                <p:cTn id="7" presetID="16" presetClass="entr" presetSubtype="21" fill="hold" grpId="0" nodeType="withEffect">
                                  <p:stCondLst>
                                    <p:cond delay="200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par>
                                <p:cTn id="10" presetID="16" presetClass="entr" presetSubtype="21" fill="hold" grpId="0"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800" y="400050"/>
            <a:ext cx="7467600" cy="8572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Phần mềm chia sẻ hoặc miễn phí</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381000" y="1316736"/>
            <a:ext cx="7467600" cy="3655314"/>
          </a:xfrm>
        </p:spPr>
        <p:txBody>
          <a:bodyPr/>
          <a:lstStyle/>
          <a:p>
            <a:r>
              <a:rPr lang="en-US" smtClean="0">
                <a:latin typeface="Times New Roman" panose="02020603050405020304" pitchFamily="18" charset="0"/>
                <a:cs typeface="Times New Roman" panose="02020603050405020304" pitchFamily="18" charset="0"/>
              </a:rPr>
              <a:t>Phần mềm chia sẻ: là phần mềm có bản quyền được cho sử dụng thử miễn phí</a:t>
            </a:r>
          </a:p>
          <a:p>
            <a:r>
              <a:rPr lang="en-US" smtClean="0">
                <a:latin typeface="Times New Roman" panose="02020603050405020304" pitchFamily="18" charset="0"/>
                <a:cs typeface="Times New Roman" panose="02020603050405020304" pitchFamily="18" charset="0"/>
              </a:rPr>
              <a:t>Nhược điểm: bị giới hạn chức năng hoặc thời gian sử dụng. Muốn sử dụng đầy đủ phải trả 1 ít tiền</a:t>
            </a:r>
          </a:p>
          <a:p>
            <a:pPr marL="0" indent="0">
              <a:buNone/>
            </a:pPr>
            <a:r>
              <a:rPr lang="en-US" smtClean="0">
                <a:latin typeface="Times New Roman" panose="02020603050405020304" pitchFamily="18" charset="0"/>
                <a:cs typeface="Times New Roman" panose="02020603050405020304" pitchFamily="18" charset="0"/>
              </a:rPr>
              <a:t>VD: phần mềm photoshop bản dùng thử 30 ngày</a:t>
            </a:r>
          </a:p>
          <a:p>
            <a:r>
              <a:rPr lang="en-US" smtClean="0">
                <a:latin typeface="Times New Roman" panose="02020603050405020304" pitchFamily="18" charset="0"/>
                <a:cs typeface="Times New Roman" panose="02020603050405020304" pitchFamily="18" charset="0"/>
              </a:rPr>
              <a:t>Phần mềm miễn phí: là phần mềm có bản quyền được sử miễn phí không bị giới hạn thời gian sử dụng.</a:t>
            </a:r>
          </a:p>
          <a:p>
            <a:r>
              <a:rPr lang="en-US" smtClean="0">
                <a:latin typeface="Times New Roman" panose="02020603050405020304" pitchFamily="18" charset="0"/>
                <a:cs typeface="Times New Roman" panose="02020603050405020304" pitchFamily="18" charset="0"/>
              </a:rPr>
              <a:t>Nhược: không được hỗ trợ tự cập nhật và sửa lỗi.</a:t>
            </a:r>
          </a:p>
        </p:txBody>
      </p:sp>
      <p:pic>
        <p:nvPicPr>
          <p:cNvPr id="6" nam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572000"/>
            <a:ext cx="609600" cy="457200"/>
          </a:xfrm>
          <a:prstGeom prst="rect">
            <a:avLst/>
          </a:prstGeom>
        </p:spPr>
      </p:pic>
    </p:spTree>
    <p:extLst>
      <p:ext uri="{BB962C8B-B14F-4D97-AF65-F5344CB8AC3E}">
        <p14:creationId xmlns:p14="http://schemas.microsoft.com/office/powerpoint/2010/main" val="1839539404"/>
      </p:ext>
    </p:extLst>
  </p:cSld>
  <p:clrMapOvr>
    <a:masterClrMapping/>
  </p:clrMapOvr>
  <mc:AlternateContent xmlns:mc="http://schemas.openxmlformats.org/markup-compatibility/2006" xmlns:p14="http://schemas.microsoft.com/office/powerpoint/2010/main">
    <mc:Choice Requires="p14">
      <p:transition spd="slow" advClick="0" advTm="41000">
        <p14:flash/>
      </p:transition>
    </mc:Choice>
    <mc:Fallback xmlns="">
      <p:transition spd="slow" advClick="0" advTm="4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266" fill="hold"/>
                                        <p:tgtEl>
                                          <p:spTgt spid="6"/>
                                        </p:tgtEl>
                                      </p:cBhvr>
                                    </p:cmd>
                                  </p:childTnLst>
                                </p:cTn>
                              </p:par>
                              <p:par>
                                <p:cTn id="7" presetID="10" presetClass="entr" presetSubtype="0" fill="hold" grpId="0" nodeType="withEffect">
                                  <p:stCondLst>
                                    <p:cond delay="2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2" presetClass="entr" presetSubtype="8" fill="hold" nodeType="withEffect">
                                  <p:stCondLst>
                                    <p:cond delay="60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1180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ppt_y"/>
                                          </p:val>
                                        </p:tav>
                                        <p:tav tm="100000">
                                          <p:val>
                                            <p:strVal val="#ppt_y"/>
                                          </p:val>
                                        </p:tav>
                                      </p:tavLst>
                                    </p:anim>
                                  </p:childTnLst>
                                </p:cTn>
                              </p:par>
                              <p:par>
                                <p:cTn id="18" presetID="26" presetClass="entr" presetSubtype="0" fill="hold" nodeType="withEffect">
                                  <p:stCondLst>
                                    <p:cond delay="200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80">
                                          <p:stCondLst>
                                            <p:cond delay="0"/>
                                          </p:stCondLst>
                                        </p:cTn>
                                        <p:tgtEl>
                                          <p:spTgt spid="3">
                                            <p:txEl>
                                              <p:pRg st="2" end="2"/>
                                            </p:txEl>
                                          </p:spTgt>
                                        </p:tgtEl>
                                      </p:cBhvr>
                                    </p:animEffect>
                                    <p:anim calcmode="lin" valueType="num">
                                      <p:cBhvr>
                                        <p:cTn id="2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xEl>
                                              <p:pRg st="2" end="2"/>
                                            </p:txEl>
                                          </p:spTgt>
                                        </p:tgtEl>
                                      </p:cBhvr>
                                      <p:to x="100000" y="60000"/>
                                    </p:animScale>
                                    <p:animScale>
                                      <p:cBhvr>
                                        <p:cTn id="27" dur="166" decel="50000">
                                          <p:stCondLst>
                                            <p:cond delay="676"/>
                                          </p:stCondLst>
                                        </p:cTn>
                                        <p:tgtEl>
                                          <p:spTgt spid="3">
                                            <p:txEl>
                                              <p:pRg st="2" end="2"/>
                                            </p:txEl>
                                          </p:spTgt>
                                        </p:tgtEl>
                                      </p:cBhvr>
                                      <p:to x="100000" y="100000"/>
                                    </p:animScale>
                                    <p:animScale>
                                      <p:cBhvr>
                                        <p:cTn id="28" dur="26">
                                          <p:stCondLst>
                                            <p:cond delay="1312"/>
                                          </p:stCondLst>
                                        </p:cTn>
                                        <p:tgtEl>
                                          <p:spTgt spid="3">
                                            <p:txEl>
                                              <p:pRg st="2" end="2"/>
                                            </p:txEl>
                                          </p:spTgt>
                                        </p:tgtEl>
                                      </p:cBhvr>
                                      <p:to x="100000" y="80000"/>
                                    </p:animScale>
                                    <p:animScale>
                                      <p:cBhvr>
                                        <p:cTn id="29" dur="166" decel="50000">
                                          <p:stCondLst>
                                            <p:cond delay="1338"/>
                                          </p:stCondLst>
                                        </p:cTn>
                                        <p:tgtEl>
                                          <p:spTgt spid="3">
                                            <p:txEl>
                                              <p:pRg st="2" end="2"/>
                                            </p:txEl>
                                          </p:spTgt>
                                        </p:tgtEl>
                                      </p:cBhvr>
                                      <p:to x="100000" y="100000"/>
                                    </p:animScale>
                                    <p:animScale>
                                      <p:cBhvr>
                                        <p:cTn id="30" dur="26">
                                          <p:stCondLst>
                                            <p:cond delay="1642"/>
                                          </p:stCondLst>
                                        </p:cTn>
                                        <p:tgtEl>
                                          <p:spTgt spid="3">
                                            <p:txEl>
                                              <p:pRg st="2" end="2"/>
                                            </p:txEl>
                                          </p:spTgt>
                                        </p:tgtEl>
                                      </p:cBhvr>
                                      <p:to x="100000" y="90000"/>
                                    </p:animScale>
                                    <p:animScale>
                                      <p:cBhvr>
                                        <p:cTn id="31" dur="166" decel="50000">
                                          <p:stCondLst>
                                            <p:cond delay="1668"/>
                                          </p:stCondLst>
                                        </p:cTn>
                                        <p:tgtEl>
                                          <p:spTgt spid="3">
                                            <p:txEl>
                                              <p:pRg st="2" end="2"/>
                                            </p:txEl>
                                          </p:spTgt>
                                        </p:tgtEl>
                                      </p:cBhvr>
                                      <p:to x="100000" y="100000"/>
                                    </p:animScale>
                                    <p:animScale>
                                      <p:cBhvr>
                                        <p:cTn id="32" dur="26">
                                          <p:stCondLst>
                                            <p:cond delay="1808"/>
                                          </p:stCondLst>
                                        </p:cTn>
                                        <p:tgtEl>
                                          <p:spTgt spid="3">
                                            <p:txEl>
                                              <p:pRg st="2" end="2"/>
                                            </p:txEl>
                                          </p:spTgt>
                                        </p:tgtEl>
                                      </p:cBhvr>
                                      <p:to x="100000" y="95000"/>
                                    </p:animScale>
                                    <p:animScale>
                                      <p:cBhvr>
                                        <p:cTn id="33" dur="166" decel="50000">
                                          <p:stCondLst>
                                            <p:cond delay="1834"/>
                                          </p:stCondLst>
                                        </p:cTn>
                                        <p:tgtEl>
                                          <p:spTgt spid="3">
                                            <p:txEl>
                                              <p:pRg st="2" end="2"/>
                                            </p:txEl>
                                          </p:spTgt>
                                        </p:tgtEl>
                                      </p:cBhvr>
                                      <p:to x="100000" y="100000"/>
                                    </p:animScale>
                                  </p:childTnLst>
                                </p:cTn>
                              </p:par>
                              <p:par>
                                <p:cTn id="34" presetID="2" presetClass="entr" presetSubtype="8" fill="hold" nodeType="withEffect">
                                  <p:stCondLst>
                                    <p:cond delay="2650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3280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additive="base">
                                        <p:cTn id="40"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533400" y="436864"/>
            <a:ext cx="7772400" cy="8572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Phần mềm đi kèm hoặc phần mềm cao cấp</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533400" y="1431036"/>
            <a:ext cx="7467600" cy="3655314"/>
          </a:xfrm>
        </p:spPr>
        <p:txBody>
          <a:bodyPr/>
          <a:lstStyle/>
          <a:p>
            <a:r>
              <a:rPr lang="en-US" smtClean="0">
                <a:latin typeface="Times New Roman" panose="02020603050405020304" pitchFamily="18" charset="0"/>
                <a:cs typeface="Times New Roman" panose="02020603050405020304" pitchFamily="18" charset="0"/>
              </a:rPr>
              <a:t>Phần mềm đi kèm là là dạng bản quyền bạn phải mất tiền mua nhưng không đầy đủ. Nếu muốn sử dụng đầy đủ bạn phải trả thêm tiền.</a:t>
            </a:r>
          </a:p>
          <a:p>
            <a:r>
              <a:rPr lang="en-US" smtClean="0">
                <a:latin typeface="Times New Roman" panose="02020603050405020304" pitchFamily="18" charset="0"/>
                <a:cs typeface="Times New Roman" panose="02020603050405020304" pitchFamily="18" charset="0"/>
              </a:rPr>
              <a:t>VD: mua thêm 1 số bộ cọ vẽ cho ứng dụng Photoshop</a:t>
            </a:r>
            <a:endParaRPr lang="en-US">
              <a:latin typeface="Times New Roman" panose="02020603050405020304" pitchFamily="18" charset="0"/>
              <a:cs typeface="Times New Roman" panose="02020603050405020304" pitchFamily="18" charset="0"/>
            </a:endParaRPr>
          </a:p>
          <a:p>
            <a:r>
              <a:rPr lang="en-US" smtClean="0">
                <a:latin typeface="Times New Roman" panose="02020603050405020304" pitchFamily="18" charset="0"/>
                <a:cs typeface="Times New Roman" panose="02020603050405020304" pitchFamily="18" charset="0"/>
              </a:rPr>
              <a:t>Phần mềm cao cấp là dạng bản quyền bạn chỉ cần trả tiền mua 1 lần là có thể sử dụng hết tất cả các chức năng có trong ứng dụng đó.</a:t>
            </a:r>
            <a:endParaRPr lang="en-US">
              <a:latin typeface="Times New Roman" panose="02020603050405020304" pitchFamily="18" charset="0"/>
              <a:cs typeface="Times New Roman" panose="02020603050405020304" pitchFamily="18" charset="0"/>
            </a:endParaRPr>
          </a:p>
          <a:p>
            <a:r>
              <a:rPr lang="en-US" smtClean="0">
                <a:latin typeface="Times New Roman" panose="02020603050405020304" pitchFamily="18" charset="0"/>
                <a:cs typeface="Times New Roman" panose="02020603050405020304" pitchFamily="18" charset="0"/>
              </a:rPr>
              <a:t>VD: phần mềm photoshop premium</a:t>
            </a:r>
            <a:endParaRPr lang="en-US">
              <a:latin typeface="Times New Roman" panose="02020603050405020304" pitchFamily="18" charset="0"/>
              <a:cs typeface="Times New Roman" panose="02020603050405020304" pitchFamily="18" charset="0"/>
            </a:endParaRPr>
          </a:p>
        </p:txBody>
      </p:sp>
      <p:pic>
        <p:nvPicPr>
          <p:cNvPr id="6" nam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4572000"/>
            <a:ext cx="609600" cy="457200"/>
          </a:xfrm>
          <a:prstGeom prst="rect">
            <a:avLst/>
          </a:prstGeom>
        </p:spPr>
      </p:pic>
    </p:spTree>
    <p:extLst>
      <p:ext uri="{BB962C8B-B14F-4D97-AF65-F5344CB8AC3E}">
        <p14:creationId xmlns:p14="http://schemas.microsoft.com/office/powerpoint/2010/main" val="219866008"/>
      </p:ext>
    </p:extLst>
  </p:cSld>
  <p:clrMapOvr>
    <a:masterClrMapping/>
  </p:clrMapOvr>
  <mc:AlternateContent xmlns:mc="http://schemas.openxmlformats.org/markup-compatibility/2006" xmlns:p14="http://schemas.microsoft.com/office/powerpoint/2010/main">
    <mc:Choice Requires="p14">
      <p:transition spd="slow" p14:dur="1200" advClick="0" advTm="44000">
        <p:dissolve/>
      </p:transition>
    </mc:Choice>
    <mc:Fallback xmlns="">
      <p:transition spd="slow" advClick="0" advTm="44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478" fill="hold"/>
                                        <p:tgtEl>
                                          <p:spTgt spid="6"/>
                                        </p:tgtEl>
                                      </p:cBhvr>
                                    </p:cmd>
                                  </p:childTnLst>
                                </p:cTn>
                              </p:par>
                              <p:par>
                                <p:cTn id="7" presetID="10" presetClass="entr" presetSubtype="0" fill="hold" grpId="0" nodeType="withEffect">
                                  <p:stCondLst>
                                    <p:cond delay="2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2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1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26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3500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143000" y="551165"/>
            <a:ext cx="7467600" cy="8572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Phần mềm mã nguồn mở</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1143000" y="1545336"/>
            <a:ext cx="7467600" cy="3655314"/>
          </a:xfrm>
        </p:spPr>
        <p:txBody>
          <a:bodyPr/>
          <a:lstStyle/>
          <a:p>
            <a:r>
              <a:rPr lang="en-US" smtClean="0">
                <a:latin typeface="Times New Roman" panose="02020603050405020304" pitchFamily="18" charset="0"/>
                <a:cs typeface="Times New Roman" panose="02020603050405020304" pitchFamily="18" charset="0"/>
              </a:rPr>
              <a:t>Là dạng phần mềm có bản quyền được cho miễn phí hoặc có tính phí nhưng nó cho phép người sử dụng được quyền tự chỉnh sửa mã nguồn có trong ứng dụng</a:t>
            </a:r>
          </a:p>
          <a:p>
            <a:r>
              <a:rPr lang="en-US" smtClean="0">
                <a:latin typeface="Times New Roman" panose="02020603050405020304" pitchFamily="18" charset="0"/>
                <a:cs typeface="Times New Roman" panose="02020603050405020304" pitchFamily="18" charset="0"/>
              </a:rPr>
              <a:t>VD: ứng dụng web Joomla hoặc Wordpress</a:t>
            </a:r>
          </a:p>
          <a:p>
            <a:r>
              <a:rPr lang="en-US" smtClean="0">
                <a:latin typeface="Times New Roman" panose="02020603050405020304" pitchFamily="18" charset="0"/>
                <a:cs typeface="Times New Roman" panose="02020603050405020304" pitchFamily="18" charset="0"/>
              </a:rPr>
              <a:t>Lưu ý: Không được đăng ký bản quyền cho phiên bản tự sửa cũng như không được thu phí. Hạn chế này gọi là copyleft</a:t>
            </a:r>
            <a:endParaRPr lang="en-US">
              <a:latin typeface="Times New Roman" panose="02020603050405020304" pitchFamily="18" charset="0"/>
              <a:cs typeface="Times New Roman" panose="02020603050405020304" pitchFamily="18" charset="0"/>
            </a:endParaRPr>
          </a:p>
        </p:txBody>
      </p:sp>
      <p:pic>
        <p:nvPicPr>
          <p:cNvPr id="4" nam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572000"/>
            <a:ext cx="609600" cy="457200"/>
          </a:xfrm>
          <a:prstGeom prst="rect">
            <a:avLst/>
          </a:prstGeom>
        </p:spPr>
      </p:pic>
    </p:spTree>
    <p:extLst>
      <p:ext uri="{BB962C8B-B14F-4D97-AF65-F5344CB8AC3E}">
        <p14:creationId xmlns:p14="http://schemas.microsoft.com/office/powerpoint/2010/main" val="3994853268"/>
      </p:ext>
    </p:extLst>
  </p:cSld>
  <p:clrMapOvr>
    <a:masterClrMapping/>
  </p:clrMapOvr>
  <mc:AlternateContent xmlns:mc="http://schemas.openxmlformats.org/markup-compatibility/2006" xmlns:p14="http://schemas.microsoft.com/office/powerpoint/2010/main">
    <mc:Choice Requires="p14">
      <p:transition spd="slow" p14:dur="2500" advClick="0" advTm="29000">
        <p:checker/>
      </p:transition>
    </mc:Choice>
    <mc:Fallback xmlns="">
      <p:transition spd="slow" advClick="0" advTm="29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23" fill="hold"/>
                                        <p:tgtEl>
                                          <p:spTgt spid="4"/>
                                        </p:tgtEl>
                                      </p:cBhvr>
                                    </p:cmd>
                                  </p:childTnLst>
                                </p:cTn>
                              </p:par>
                              <p:par>
                                <p:cTn id="7" presetID="10"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2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26" presetClass="entr" presetSubtype="0" fill="hold" nodeType="withEffect">
                                  <p:stCondLst>
                                    <p:cond delay="14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80">
                                          <p:stCondLst>
                                            <p:cond delay="0"/>
                                          </p:stCondLst>
                                        </p:cTn>
                                        <p:tgtEl>
                                          <p:spTgt spid="3">
                                            <p:txEl>
                                              <p:pRg st="1" end="1"/>
                                            </p:txEl>
                                          </p:spTgt>
                                        </p:tgtEl>
                                      </p:cBhvr>
                                    </p:animEffect>
                                    <p:anim calcmode="lin" valueType="num">
                                      <p:cBhvr>
                                        <p:cTn id="1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1" end="1"/>
                                            </p:txEl>
                                          </p:spTgt>
                                        </p:tgtEl>
                                      </p:cBhvr>
                                      <p:to x="100000" y="60000"/>
                                    </p:animScale>
                                    <p:animScale>
                                      <p:cBhvr>
                                        <p:cTn id="22" dur="166" decel="50000">
                                          <p:stCondLst>
                                            <p:cond delay="676"/>
                                          </p:stCondLst>
                                        </p:cTn>
                                        <p:tgtEl>
                                          <p:spTgt spid="3">
                                            <p:txEl>
                                              <p:pRg st="1" end="1"/>
                                            </p:txEl>
                                          </p:spTgt>
                                        </p:tgtEl>
                                      </p:cBhvr>
                                      <p:to x="100000" y="100000"/>
                                    </p:animScale>
                                    <p:animScale>
                                      <p:cBhvr>
                                        <p:cTn id="23" dur="26">
                                          <p:stCondLst>
                                            <p:cond delay="1312"/>
                                          </p:stCondLst>
                                        </p:cTn>
                                        <p:tgtEl>
                                          <p:spTgt spid="3">
                                            <p:txEl>
                                              <p:pRg st="1" end="1"/>
                                            </p:txEl>
                                          </p:spTgt>
                                        </p:tgtEl>
                                      </p:cBhvr>
                                      <p:to x="100000" y="80000"/>
                                    </p:animScale>
                                    <p:animScale>
                                      <p:cBhvr>
                                        <p:cTn id="24" dur="166" decel="50000">
                                          <p:stCondLst>
                                            <p:cond delay="1338"/>
                                          </p:stCondLst>
                                        </p:cTn>
                                        <p:tgtEl>
                                          <p:spTgt spid="3">
                                            <p:txEl>
                                              <p:pRg st="1" end="1"/>
                                            </p:txEl>
                                          </p:spTgt>
                                        </p:tgtEl>
                                      </p:cBhvr>
                                      <p:to x="100000" y="100000"/>
                                    </p:animScale>
                                    <p:animScale>
                                      <p:cBhvr>
                                        <p:cTn id="25" dur="26">
                                          <p:stCondLst>
                                            <p:cond delay="1642"/>
                                          </p:stCondLst>
                                        </p:cTn>
                                        <p:tgtEl>
                                          <p:spTgt spid="3">
                                            <p:txEl>
                                              <p:pRg st="1" end="1"/>
                                            </p:txEl>
                                          </p:spTgt>
                                        </p:tgtEl>
                                      </p:cBhvr>
                                      <p:to x="100000" y="90000"/>
                                    </p:animScale>
                                    <p:animScale>
                                      <p:cBhvr>
                                        <p:cTn id="26" dur="166" decel="50000">
                                          <p:stCondLst>
                                            <p:cond delay="1668"/>
                                          </p:stCondLst>
                                        </p:cTn>
                                        <p:tgtEl>
                                          <p:spTgt spid="3">
                                            <p:txEl>
                                              <p:pRg st="1" end="1"/>
                                            </p:txEl>
                                          </p:spTgt>
                                        </p:tgtEl>
                                      </p:cBhvr>
                                      <p:to x="100000" y="100000"/>
                                    </p:animScale>
                                    <p:animScale>
                                      <p:cBhvr>
                                        <p:cTn id="27" dur="26">
                                          <p:stCondLst>
                                            <p:cond delay="1808"/>
                                          </p:stCondLst>
                                        </p:cTn>
                                        <p:tgtEl>
                                          <p:spTgt spid="3">
                                            <p:txEl>
                                              <p:pRg st="1" end="1"/>
                                            </p:txEl>
                                          </p:spTgt>
                                        </p:tgtEl>
                                      </p:cBhvr>
                                      <p:to x="100000" y="95000"/>
                                    </p:animScale>
                                    <p:animScale>
                                      <p:cBhvr>
                                        <p:cTn id="28" dur="166" decel="50000">
                                          <p:stCondLst>
                                            <p:cond delay="1834"/>
                                          </p:stCondLst>
                                        </p:cTn>
                                        <p:tgtEl>
                                          <p:spTgt spid="3">
                                            <p:txEl>
                                              <p:pRg st="1" end="1"/>
                                            </p:txEl>
                                          </p:spTgt>
                                        </p:tgtEl>
                                      </p:cBhvr>
                                      <p:to x="100000" y="100000"/>
                                    </p:animScale>
                                  </p:childTnLst>
                                </p:cTn>
                              </p:par>
                              <p:par>
                                <p:cTn id="29" presetID="53" presetClass="entr" presetSubtype="16" fill="hold" nodeType="withEffect">
                                  <p:stCondLst>
                                    <p:cond delay="1900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b="1" smtClean="0">
                <a:solidFill>
                  <a:srgbClr val="FF0000"/>
                </a:solidFill>
                <a:latin typeface="Times New Roman" panose="02020603050405020304" pitchFamily="18" charset="0"/>
                <a:cs typeface="Times New Roman" panose="02020603050405020304" pitchFamily="18" charset="0"/>
              </a:rPr>
              <a:t>Phần mềm công cộng</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p:txBody>
          <a:bodyPr/>
          <a:lstStyle/>
          <a:p>
            <a:r>
              <a:rPr lang="en-US" smtClean="0">
                <a:latin typeface="Times New Roman" panose="02020603050405020304" pitchFamily="18" charset="0"/>
                <a:cs typeface="Times New Roman" panose="02020603050405020304" pitchFamily="18" charset="0"/>
              </a:rPr>
              <a:t>Không có bản quyền</a:t>
            </a:r>
          </a:p>
          <a:p>
            <a:r>
              <a:rPr lang="en-US" smtClean="0">
                <a:latin typeface="Times New Roman" panose="02020603050405020304" pitchFamily="18" charset="0"/>
                <a:cs typeface="Times New Roman" panose="02020603050405020304" pitchFamily="18" charset="0"/>
              </a:rPr>
              <a:t>Được sử dụng miễn phí</a:t>
            </a:r>
          </a:p>
          <a:p>
            <a:r>
              <a:rPr lang="en-US" smtClean="0">
                <a:latin typeface="Times New Roman" panose="02020603050405020304" pitchFamily="18" charset="0"/>
                <a:cs typeface="Times New Roman" panose="02020603050405020304" pitchFamily="18" charset="0"/>
              </a:rPr>
              <a:t>Người sử dụng có thể không được phép sửa đổi mã nguồn</a:t>
            </a:r>
            <a:endParaRPr lang="en-US">
              <a:latin typeface="Times New Roman" panose="02020603050405020304" pitchFamily="18" charset="0"/>
              <a:cs typeface="Times New Roman" panose="02020603050405020304" pitchFamily="18" charset="0"/>
            </a:endParaRPr>
          </a:p>
        </p:txBody>
      </p:sp>
      <p:pic>
        <p:nvPicPr>
          <p:cNvPr id="6" nam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4572000"/>
            <a:ext cx="609600" cy="457200"/>
          </a:xfrm>
          <a:prstGeom prst="rect">
            <a:avLst/>
          </a:prstGeom>
        </p:spPr>
      </p:pic>
    </p:spTree>
    <p:extLst>
      <p:ext uri="{BB962C8B-B14F-4D97-AF65-F5344CB8AC3E}">
        <p14:creationId xmlns:p14="http://schemas.microsoft.com/office/powerpoint/2010/main" val="1989923022"/>
      </p:ext>
    </p:extLst>
  </p:cSld>
  <p:clrMapOvr>
    <a:masterClrMapping/>
  </p:clrMapOvr>
  <mc:AlternateContent xmlns:mc="http://schemas.openxmlformats.org/markup-compatibility/2006" xmlns:p14="http://schemas.microsoft.com/office/powerpoint/2010/main">
    <mc:Choice Requires="p14">
      <p:transition spd="slow" p14:dur="1600" advClick="0" advTm="11000">
        <p:blinds dir="vert"/>
      </p:transition>
    </mc:Choice>
    <mc:Fallback xmlns="">
      <p:transition spd="slow" advClick="0" advTm="1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03" fill="hold"/>
                                        <p:tgtEl>
                                          <p:spTgt spid="6"/>
                                        </p:tgtEl>
                                      </p:cBhvr>
                                    </p:cmd>
                                  </p:childTnLst>
                                </p:cTn>
                              </p:par>
                              <p:par>
                                <p:cTn id="7" presetID="10"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2" presetClass="entr" presetSubtype="8" fill="hold" nodeType="withEffect">
                                  <p:stCondLst>
                                    <p:cond delay="40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550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stCondLst>
                                    <p:cond delay="800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09600" y="836915"/>
            <a:ext cx="7467600" cy="857250"/>
          </a:xfrm>
        </p:spPr>
        <p:txBody>
          <a:bodyPr>
            <a:normAutofit fontScale="90000"/>
          </a:bodyPr>
          <a:lstStyle/>
          <a:p>
            <a:r>
              <a:rPr lang="en-US" b="1" smtClean="0">
                <a:solidFill>
                  <a:srgbClr val="FF0000"/>
                </a:solidFill>
                <a:latin typeface="Times New Roman" panose="02020603050405020304" pitchFamily="18" charset="0"/>
                <a:cs typeface="Times New Roman" panose="02020603050405020304" pitchFamily="18" charset="0"/>
              </a:rPr>
              <a:t>Em cần phải làm gì trước khi em cài đặt và sử dụng 1 ứng dụng ?</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609600" y="1831086"/>
            <a:ext cx="7467600" cy="3655314"/>
          </a:xfrm>
        </p:spPr>
        <p:txBody>
          <a:bodyPr/>
          <a:lstStyle/>
          <a:p>
            <a:r>
              <a:rPr lang="en-US" smtClean="0">
                <a:latin typeface="Times New Roman" panose="02020603050405020304" pitchFamily="18" charset="0"/>
                <a:cs typeface="Times New Roman" panose="02020603050405020304" pitchFamily="18" charset="0"/>
              </a:rPr>
              <a:t>Tìm hiểu bản quyền phần mềm .</a:t>
            </a:r>
          </a:p>
          <a:p>
            <a:r>
              <a:rPr lang="en-US" smtClean="0">
                <a:latin typeface="Times New Roman" panose="02020603050405020304" pitchFamily="18" charset="0"/>
                <a:cs typeface="Times New Roman" panose="02020603050405020304" pitchFamily="18" charset="0"/>
              </a:rPr>
              <a:t>Không sử dụng phần mềm bất hợp pháp hay còn gọi là phần mềm bẻ khoá (Crack).</a:t>
            </a:r>
          </a:p>
          <a:p>
            <a:r>
              <a:rPr lang="en-US" smtClean="0">
                <a:latin typeface="Times New Roman" panose="02020603050405020304" pitchFamily="18" charset="0"/>
                <a:cs typeface="Times New Roman" panose="02020603050405020304" pitchFamily="18" charset="0"/>
              </a:rPr>
              <a:t>Chấp thuận các điều khoản của nhà cung cấp phần mềm</a:t>
            </a:r>
          </a:p>
          <a:p>
            <a:r>
              <a:rPr lang="en-US" smtClean="0">
                <a:latin typeface="Times New Roman" panose="02020603050405020304" pitchFamily="18" charset="0"/>
                <a:cs typeface="Times New Roman" panose="02020603050405020304" pitchFamily="18" charset="0"/>
              </a:rPr>
              <a:t>Ngoài ra em cần kiểm tra yêu cầu cấu hình phần mềm với cấu hình máy tính của em đang sử dụng để phần mềm không gây lỗi máy tính</a:t>
            </a:r>
          </a:p>
        </p:txBody>
      </p:sp>
      <p:pic>
        <p:nvPicPr>
          <p:cNvPr id="6" nam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514850"/>
            <a:ext cx="609600" cy="457200"/>
          </a:xfrm>
          <a:prstGeom prst="rect">
            <a:avLst/>
          </a:prstGeom>
        </p:spPr>
      </p:pic>
    </p:spTree>
    <p:extLst>
      <p:ext uri="{BB962C8B-B14F-4D97-AF65-F5344CB8AC3E}">
        <p14:creationId xmlns:p14="http://schemas.microsoft.com/office/powerpoint/2010/main" val="2346987803"/>
      </p:ext>
    </p:extLst>
  </p:cSld>
  <p:clrMapOvr>
    <a:masterClrMapping/>
  </p:clrMapOvr>
  <p:transition spd="slow" advClick="0" advTm="3400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163" fill="hold"/>
                                        <p:tgtEl>
                                          <p:spTgt spid="6"/>
                                        </p:tgtEl>
                                      </p:cBhvr>
                                    </p:cmd>
                                  </p:childTnLst>
                                </p:cTn>
                              </p:par>
                              <p:par>
                                <p:cTn id="7" presetID="10"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8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12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17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2200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762000" y="665465"/>
            <a:ext cx="7467600" cy="8572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Giới thiệu một số ứng dụng chủ chốt</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762000" y="1659636"/>
            <a:ext cx="7467600" cy="3655314"/>
          </a:xfrm>
        </p:spPr>
        <p:txBody>
          <a:bodyPr/>
          <a:lstStyle/>
          <a:p>
            <a:r>
              <a:rPr lang="en-US" smtClean="0">
                <a:latin typeface="Times New Roman" panose="02020603050405020304" pitchFamily="18" charset="0"/>
                <a:cs typeface="Times New Roman" panose="02020603050405020304" pitchFamily="18" charset="0"/>
              </a:rPr>
              <a:t>Microsoft word</a:t>
            </a:r>
          </a:p>
          <a:p>
            <a:r>
              <a:rPr lang="en-US" smtClean="0">
                <a:latin typeface="Times New Roman" panose="02020603050405020304" pitchFamily="18" charset="0"/>
                <a:cs typeface="Times New Roman" panose="02020603050405020304" pitchFamily="18" charset="0"/>
              </a:rPr>
              <a:t>Microsoft excel</a:t>
            </a:r>
          </a:p>
          <a:p>
            <a:r>
              <a:rPr lang="en-US" smtClean="0">
                <a:latin typeface="Times New Roman" panose="02020603050405020304" pitchFamily="18" charset="0"/>
                <a:cs typeface="Times New Roman" panose="02020603050405020304" pitchFamily="18" charset="0"/>
              </a:rPr>
              <a:t>Microsoft powerpoint</a:t>
            </a:r>
          </a:p>
          <a:p>
            <a:r>
              <a:rPr lang="en-US" smtClean="0">
                <a:latin typeface="Times New Roman" panose="02020603050405020304" pitchFamily="18" charset="0"/>
                <a:cs typeface="Times New Roman" panose="02020603050405020304" pitchFamily="18" charset="0"/>
              </a:rPr>
              <a:t>Microsoft access</a:t>
            </a:r>
            <a:endParaRPr lang="en-US">
              <a:latin typeface="Times New Roman" panose="02020603050405020304" pitchFamily="18" charset="0"/>
              <a:cs typeface="Times New Roman" panose="02020603050405020304" pitchFamily="18" charset="0"/>
            </a:endParaRPr>
          </a:p>
        </p:txBody>
      </p:sp>
      <p:pic>
        <p:nvPicPr>
          <p:cNvPr id="6" name="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4514850"/>
            <a:ext cx="609600" cy="457200"/>
          </a:xfrm>
          <a:prstGeom prst="rect">
            <a:avLst/>
          </a:prstGeom>
        </p:spPr>
      </p:pic>
    </p:spTree>
    <p:extLst>
      <p:ext uri="{BB962C8B-B14F-4D97-AF65-F5344CB8AC3E}">
        <p14:creationId xmlns:p14="http://schemas.microsoft.com/office/powerpoint/2010/main" val="2253456328"/>
      </p:ext>
    </p:extLst>
  </p:cSld>
  <p:clrMapOvr>
    <a:masterClrMapping/>
  </p:clrMapOvr>
  <mc:AlternateContent xmlns:mc="http://schemas.openxmlformats.org/markup-compatibility/2006" xmlns:p14="http://schemas.microsoft.com/office/powerpoint/2010/main">
    <mc:Choice Requires="p14">
      <p:transition spd="slow" p14:dur="1400" advClick="0" advTm="26000">
        <p14:ripple/>
      </p:transition>
    </mc:Choice>
    <mc:Fallback xmlns="">
      <p:transition spd="slow" advClick="0"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0" fill="hold"/>
                                        <p:tgtEl>
                                          <p:spTgt spid="6"/>
                                        </p:tgtEl>
                                      </p:cBhvr>
                                    </p:cmd>
                                  </p:childTnLst>
                                </p:cTn>
                              </p:par>
                              <p:par>
                                <p:cTn id="7" presetID="10" presetClass="entr" presetSubtype="0" fill="hold" grpId="0" nodeType="withEffect">
                                  <p:stCondLst>
                                    <p:cond delay="3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2" presetClass="entr" presetSubtype="8" fill="hold" nodeType="withEffect">
                                  <p:stCondLst>
                                    <p:cond delay="175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1950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2200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2350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solidFill>
                  <a:srgbClr val="FF0000"/>
                </a:solidFill>
              </a:rPr>
              <a:t>Hướng dẫn khởi động Microsoft </a:t>
            </a:r>
            <a:r>
              <a:rPr lang="en-US" b="1" smtClean="0">
                <a:solidFill>
                  <a:srgbClr val="FF0000"/>
                </a:solidFill>
              </a:rPr>
              <a:t>office</a:t>
            </a:r>
            <a:endParaRPr lang="en-US" b="1">
              <a:solidFill>
                <a:srgbClr val="FF0000"/>
              </a:solidFill>
            </a:endParaRPr>
          </a:p>
        </p:txBody>
      </p:sp>
      <p:pic>
        <p:nvPicPr>
          <p:cNvPr id="4" name="Khoi dong office.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371600" y="1085850"/>
            <a:ext cx="6497638" cy="3655219"/>
          </a:xfrm>
        </p:spPr>
      </p:pic>
    </p:spTree>
    <p:extLst>
      <p:ext uri="{BB962C8B-B14F-4D97-AF65-F5344CB8AC3E}">
        <p14:creationId xmlns:p14="http://schemas.microsoft.com/office/powerpoint/2010/main" val="3533140657"/>
      </p:ext>
    </p:extLst>
  </p:cSld>
  <p:clrMapOvr>
    <a:masterClrMapping/>
  </p:clrMapOvr>
  <mc:AlternateContent xmlns:mc="http://schemas.openxmlformats.org/markup-compatibility/2006" xmlns:p14="http://schemas.microsoft.com/office/powerpoint/2010/main">
    <mc:Choice Requires="p14">
      <p:transition spd="slow" p14:dur="4400" advClick="0" advTm="24000">
        <p14:honeycomb/>
      </p:transition>
    </mc:Choice>
    <mc:Fallback xmlns="">
      <p:transition spd="slow" advClick="0"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mediacall" presetSubtype="0" fill="hold" nodeType="withEffect">
                                  <p:stCondLst>
                                    <p:cond delay="0"/>
                                  </p:stCondLst>
                                  <p:childTnLst>
                                    <p:cmd type="call" cmd="togglePause">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038600" y="114300"/>
            <a:ext cx="5029200" cy="8572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Microsoft word</a:t>
            </a:r>
            <a:endParaRPr lang="en-US" b="1">
              <a:solidFill>
                <a:srgbClr val="FF0000"/>
              </a:solidFill>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sz="quarter" idx="1"/>
          </p:nvPr>
        </p:nvPicPr>
        <p:blipFill>
          <a:blip r:embed="rId5">
            <a:extLst>
              <a:ext uri="{28A0092B-C50C-407E-A947-70E740481C1C}">
                <a14:useLocalDpi xmlns:a14="http://schemas.microsoft.com/office/drawing/2010/main" val="0"/>
              </a:ext>
            </a:extLst>
          </a:blip>
          <a:stretch>
            <a:fillRect/>
          </a:stretch>
        </p:blipFill>
        <p:spPr>
          <a:xfrm>
            <a:off x="244509" y="971550"/>
            <a:ext cx="8578783" cy="3429000"/>
          </a:xfrm>
        </p:spPr>
      </p:pic>
      <p:sp>
        <p:nvSpPr>
          <p:cNvPr id="3" name="Explosion 1 2"/>
          <p:cNvSpPr/>
          <p:nvPr/>
        </p:nvSpPr>
        <p:spPr>
          <a:xfrm>
            <a:off x="2895600" y="2686050"/>
            <a:ext cx="3276600" cy="142875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FF00"/>
                </a:solidFill>
              </a:rPr>
              <a:t>Soạn thảo văn bản</a:t>
            </a:r>
            <a:endParaRPr lang="en-US" b="1">
              <a:solidFill>
                <a:srgbClr val="FFFF00"/>
              </a:solidFill>
            </a:endParaRPr>
          </a:p>
        </p:txBody>
      </p:sp>
      <p:pic>
        <p:nvPicPr>
          <p:cNvPr id="7" name="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572000"/>
            <a:ext cx="609600" cy="457200"/>
          </a:xfrm>
          <a:prstGeom prst="rect">
            <a:avLst/>
          </a:prstGeom>
        </p:spPr>
      </p:pic>
    </p:spTree>
    <p:extLst>
      <p:ext uri="{BB962C8B-B14F-4D97-AF65-F5344CB8AC3E}">
        <p14:creationId xmlns:p14="http://schemas.microsoft.com/office/powerpoint/2010/main" val="1772041718"/>
      </p:ext>
    </p:extLst>
  </p:cSld>
  <p:clrMapOvr>
    <a:masterClrMapping/>
  </p:clrMapOvr>
  <mc:AlternateContent xmlns:mc="http://schemas.openxmlformats.org/markup-compatibility/2006" xmlns:p14="http://schemas.microsoft.com/office/powerpoint/2010/main">
    <mc:Choice Requires="p14">
      <p:transition spd="slow" p14:dur="3900" advClick="0" advTm="20000">
        <p14:glitter pattern="hexagon"/>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42"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881745" y="114300"/>
            <a:ext cx="7467600" cy="8572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Microsoft excel</a:t>
            </a:r>
            <a:endParaRPr lang="en-US" b="1">
              <a:solidFill>
                <a:srgbClr val="FF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quarter" idx="1"/>
          </p:nvPr>
        </p:nvPicPr>
        <p:blipFill>
          <a:blip r:embed="rId5">
            <a:extLst>
              <a:ext uri="{28A0092B-C50C-407E-A947-70E740481C1C}">
                <a14:useLocalDpi xmlns:a14="http://schemas.microsoft.com/office/drawing/2010/main" val="0"/>
              </a:ext>
            </a:extLst>
          </a:blip>
          <a:stretch>
            <a:fillRect/>
          </a:stretch>
        </p:blipFill>
        <p:spPr>
          <a:xfrm>
            <a:off x="184220" y="1257300"/>
            <a:ext cx="8578781" cy="3429000"/>
          </a:xfrm>
        </p:spPr>
      </p:pic>
      <p:sp>
        <p:nvSpPr>
          <p:cNvPr id="5" name="Explosion 1 4"/>
          <p:cNvSpPr/>
          <p:nvPr/>
        </p:nvSpPr>
        <p:spPr>
          <a:xfrm>
            <a:off x="2895600" y="2686050"/>
            <a:ext cx="3276600" cy="142875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FF00"/>
                </a:solidFill>
              </a:rPr>
              <a:t>Tính toán số học</a:t>
            </a:r>
            <a:endParaRPr lang="en-US" b="1">
              <a:solidFill>
                <a:srgbClr val="FFFF00"/>
              </a:solidFill>
            </a:endParaRPr>
          </a:p>
        </p:txBody>
      </p:sp>
      <p:pic>
        <p:nvPicPr>
          <p:cNvPr id="7" name="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660323"/>
            <a:ext cx="609600" cy="457200"/>
          </a:xfrm>
          <a:prstGeom prst="rect">
            <a:avLst/>
          </a:prstGeom>
        </p:spPr>
      </p:pic>
    </p:spTree>
    <p:extLst>
      <p:ext uri="{BB962C8B-B14F-4D97-AF65-F5344CB8AC3E}">
        <p14:creationId xmlns:p14="http://schemas.microsoft.com/office/powerpoint/2010/main" val="2992935779"/>
      </p:ext>
    </p:extLst>
  </p:cSld>
  <p:clrMapOvr>
    <a:masterClrMapping/>
  </p:clrMapOvr>
  <mc:AlternateContent xmlns:mc="http://schemas.openxmlformats.org/markup-compatibility/2006" xmlns:p14="http://schemas.microsoft.com/office/powerpoint/2010/main">
    <mc:Choice Requires="p14">
      <p:transition spd="slow" p14:dur="4000" advClick="0" advTm="25000">
        <p14:vortex dir="r"/>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715"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2"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600200" y="400050"/>
            <a:ext cx="4495800" cy="434579"/>
          </a:xfrm>
        </p:spPr>
        <p:txBody>
          <a:bodyPr>
            <a:normAutofit fontScale="90000"/>
          </a:bodyPr>
          <a:lstStyle/>
          <a:p>
            <a:r>
              <a:rPr lang="en-US" b="1" smtClean="0">
                <a:solidFill>
                  <a:srgbClr val="FF0000"/>
                </a:solidFill>
                <a:latin typeface="Times New Roman" panose="02020603050405020304" pitchFamily="18" charset="0"/>
                <a:cs typeface="Times New Roman" panose="02020603050405020304" pitchFamily="18" charset="0"/>
              </a:rPr>
              <a:t>Microsoft powerpoint</a:t>
            </a:r>
            <a:endParaRPr lang="en-US" b="1">
              <a:solidFill>
                <a:srgbClr val="FF0000"/>
              </a:solidFill>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sz="quarter" idx="1"/>
          </p:nvPr>
        </p:nvPicPr>
        <p:blipFill>
          <a:blip r:embed="rId5">
            <a:extLst>
              <a:ext uri="{28A0092B-C50C-407E-A947-70E740481C1C}">
                <a14:useLocalDpi xmlns:a14="http://schemas.microsoft.com/office/drawing/2010/main" val="0"/>
              </a:ext>
            </a:extLst>
          </a:blip>
          <a:stretch>
            <a:fillRect/>
          </a:stretch>
        </p:blipFill>
        <p:spPr>
          <a:xfrm>
            <a:off x="152400" y="914400"/>
            <a:ext cx="8590582" cy="3429000"/>
          </a:xfrm>
        </p:spPr>
      </p:pic>
      <p:sp>
        <p:nvSpPr>
          <p:cNvPr id="4" name="Explosion 1 3"/>
          <p:cNvSpPr/>
          <p:nvPr/>
        </p:nvSpPr>
        <p:spPr>
          <a:xfrm>
            <a:off x="5257800" y="2628900"/>
            <a:ext cx="3276600" cy="142875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FF00"/>
                </a:solidFill>
              </a:rPr>
              <a:t>Trang trình chiếu</a:t>
            </a:r>
            <a:endParaRPr lang="en-US" b="1">
              <a:solidFill>
                <a:srgbClr val="FFFF00"/>
              </a:solidFill>
            </a:endParaRPr>
          </a:p>
        </p:txBody>
      </p:sp>
      <p:pic>
        <p:nvPicPr>
          <p:cNvPr id="7" name="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0545" y="4457700"/>
            <a:ext cx="609600" cy="457200"/>
          </a:xfrm>
          <a:prstGeom prst="rect">
            <a:avLst/>
          </a:prstGeom>
        </p:spPr>
      </p:pic>
    </p:spTree>
    <p:extLst>
      <p:ext uri="{BB962C8B-B14F-4D97-AF65-F5344CB8AC3E}">
        <p14:creationId xmlns:p14="http://schemas.microsoft.com/office/powerpoint/2010/main" val="2992935779"/>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63" fill="hold"/>
                                        <p:tgtEl>
                                          <p:spTgt spid="7"/>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5786"/>
          </a:xfrm>
          <a:prstGeom prst="rect">
            <a:avLst/>
          </a:prstGeom>
        </p:spPr>
      </p:pic>
      <p:sp>
        <p:nvSpPr>
          <p:cNvPr id="3" name="Subtitle 2"/>
          <p:cNvSpPr>
            <a:spLocks noGrp="1"/>
          </p:cNvSpPr>
          <p:nvPr>
            <p:ph type="subTitle" idx="1"/>
          </p:nvPr>
        </p:nvSpPr>
        <p:spPr>
          <a:xfrm>
            <a:off x="304800" y="971550"/>
            <a:ext cx="6949440" cy="2628900"/>
          </a:xfrm>
        </p:spPr>
        <p:txBody>
          <a:bodyPr>
            <a:normAutofit fontScale="92500" lnSpcReduction="20000"/>
          </a:bodyPr>
          <a:lstStyle/>
          <a:p>
            <a:r>
              <a:rPr lang="en-US" sz="3200" smtClean="0">
                <a:solidFill>
                  <a:srgbClr val="FF0000"/>
                </a:solidFill>
                <a:latin typeface="Times New Roman" panose="02020603050405020304" pitchFamily="18" charset="0"/>
                <a:cs typeface="Times New Roman" panose="02020603050405020304" pitchFamily="18" charset="0"/>
              </a:rPr>
              <a:t>Nội dung chính:</a:t>
            </a:r>
          </a:p>
          <a:p>
            <a:pPr marL="484632" indent="-457200">
              <a:buFont typeface="Arial" panose="020B0604020202020204" pitchFamily="34" charset="0"/>
              <a:buChar char="•"/>
            </a:pPr>
            <a:r>
              <a:rPr lang="en-US" sz="3200">
                <a:solidFill>
                  <a:srgbClr val="0070C0"/>
                </a:solidFill>
                <a:latin typeface="Times New Roman" panose="02020603050405020304" pitchFamily="18" charset="0"/>
                <a:cs typeface="Times New Roman" panose="02020603050405020304" pitchFamily="18" charset="0"/>
              </a:rPr>
              <a:t>P</a:t>
            </a:r>
            <a:r>
              <a:rPr lang="en-US" sz="3200" smtClean="0">
                <a:solidFill>
                  <a:srgbClr val="0070C0"/>
                </a:solidFill>
                <a:latin typeface="Times New Roman" panose="02020603050405020304" pitchFamily="18" charset="0"/>
                <a:cs typeface="Times New Roman" panose="02020603050405020304" pitchFamily="18" charset="0"/>
              </a:rPr>
              <a:t>hần mềm là gì ?</a:t>
            </a:r>
          </a:p>
          <a:p>
            <a:pPr marL="484632" indent="-457200">
              <a:buFont typeface="Arial" panose="020B0604020202020204" pitchFamily="34" charset="0"/>
              <a:buChar char="•"/>
            </a:pPr>
            <a:r>
              <a:rPr lang="en-US" sz="3200">
                <a:solidFill>
                  <a:srgbClr val="0070C0"/>
                </a:solidFill>
                <a:latin typeface="Times New Roman" panose="02020603050405020304" pitchFamily="18" charset="0"/>
                <a:cs typeface="Times New Roman" panose="02020603050405020304" pitchFamily="18" charset="0"/>
              </a:rPr>
              <a:t>C</a:t>
            </a:r>
            <a:r>
              <a:rPr lang="en-US" sz="3200" smtClean="0">
                <a:solidFill>
                  <a:srgbClr val="0070C0"/>
                </a:solidFill>
                <a:latin typeface="Times New Roman" panose="02020603050405020304" pitchFamily="18" charset="0"/>
                <a:cs typeface="Times New Roman" panose="02020603050405020304" pitchFamily="18" charset="0"/>
              </a:rPr>
              <a:t>ác loại bản quyền liên quan đến phần mềm ?</a:t>
            </a:r>
          </a:p>
          <a:p>
            <a:pPr marL="484632" indent="-457200">
              <a:buFont typeface="Arial" panose="020B0604020202020204" pitchFamily="34" charset="0"/>
              <a:buChar char="•"/>
            </a:pPr>
            <a:r>
              <a:rPr lang="en-US" sz="3200" smtClean="0">
                <a:solidFill>
                  <a:srgbClr val="0070C0"/>
                </a:solidFill>
                <a:latin typeface="Times New Roman" panose="02020603050405020304" pitchFamily="18" charset="0"/>
                <a:cs typeface="Times New Roman" panose="02020603050405020304" pitchFamily="18" charset="0"/>
              </a:rPr>
              <a:t>Giới thiệu các ứng dụng chủ chốt có trong bộ Microsoft Office ?</a:t>
            </a:r>
          </a:p>
        </p:txBody>
      </p:sp>
      <p:sp>
        <p:nvSpPr>
          <p:cNvPr id="2" name="Title 1"/>
          <p:cNvSpPr>
            <a:spLocks noGrp="1"/>
          </p:cNvSpPr>
          <p:nvPr>
            <p:ph type="ctrTitle"/>
          </p:nvPr>
        </p:nvSpPr>
        <p:spPr>
          <a:xfrm>
            <a:off x="1676400" y="228600"/>
            <a:ext cx="6172200" cy="506372"/>
          </a:xfrm>
        </p:spPr>
        <p:txBody>
          <a:bodyPr>
            <a:normAutofit fontScale="90000"/>
          </a:bodyPr>
          <a:lstStyle/>
          <a:p>
            <a:pPr algn="ctr"/>
            <a:r>
              <a:rPr lang="en-US" smtClean="0">
                <a:solidFill>
                  <a:srgbClr val="FF0000"/>
                </a:solidFill>
                <a:latin typeface="Times New Roman" panose="02020603050405020304" pitchFamily="18" charset="0"/>
                <a:cs typeface="Times New Roman" panose="02020603050405020304" pitchFamily="18" charset="0"/>
              </a:rPr>
              <a:t>Chủ đề 2 : Phần mềm</a:t>
            </a:r>
            <a:endParaRPr lang="en-US">
              <a:solidFill>
                <a:srgbClr val="FF0000"/>
              </a:solidFill>
              <a:latin typeface="Times New Roman" panose="02020603050405020304" pitchFamily="18" charset="0"/>
              <a:cs typeface="Times New Roman" panose="02020603050405020304" pitchFamily="18" charset="0"/>
            </a:endParaRPr>
          </a:p>
        </p:txBody>
      </p:sp>
      <p:pic>
        <p:nvPicPr>
          <p:cNvPr id="6" name="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514850"/>
            <a:ext cx="609600" cy="457200"/>
          </a:xfrm>
          <a:prstGeom prst="rect">
            <a:avLst/>
          </a:prstGeom>
        </p:spPr>
      </p:pic>
    </p:spTree>
    <p:custDataLst>
      <p:tags r:id="rId1"/>
    </p:custDataLst>
    <p:extLst>
      <p:ext uri="{BB962C8B-B14F-4D97-AF65-F5344CB8AC3E}">
        <p14:creationId xmlns:p14="http://schemas.microsoft.com/office/powerpoint/2010/main" val="1106339515"/>
      </p:ext>
    </p:extLst>
  </p:cSld>
  <p:clrMapOvr>
    <a:masterClrMapping/>
  </p:clrMapOvr>
  <mc:AlternateContent xmlns:mc="http://schemas.openxmlformats.org/markup-compatibility/2006" xmlns:p14="http://schemas.microsoft.com/office/powerpoint/2010/main">
    <mc:Choice Requires="p14">
      <p:transition spd="med" p14:dur="700" advClick="0" advTm="36000">
        <p:fade/>
      </p:transition>
    </mc:Choice>
    <mc:Fallback xmlns="">
      <p:transition spd="med"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78" fill="hold"/>
                                        <p:tgtEl>
                                          <p:spTgt spid="6"/>
                                        </p:tgtEl>
                                      </p:cBhvr>
                                    </p:cmd>
                                  </p:childTnLst>
                                </p:cTn>
                              </p:par>
                              <p:par>
                                <p:cTn id="7" presetID="10" presetClass="entr" presetSubtype="0" fill="hold" grpId="0" nodeType="withEffect">
                                  <p:stCondLst>
                                    <p:cond delay="2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2" presetClass="entr" presetSubtype="8" fill="hold" grpId="0" nodeType="withEffect">
                                  <p:stCondLst>
                                    <p:cond delay="1100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160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2300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3" grpId="0" uiExpand="1"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962400" y="571500"/>
            <a:ext cx="3733800" cy="491729"/>
          </a:xfrm>
        </p:spPr>
        <p:txBody>
          <a:bodyPr>
            <a:normAutofit fontScale="90000"/>
          </a:bodyPr>
          <a:lstStyle/>
          <a:p>
            <a:r>
              <a:rPr lang="en-US" b="1" smtClean="0">
                <a:solidFill>
                  <a:srgbClr val="FF0000"/>
                </a:solidFill>
                <a:latin typeface="Times New Roman" panose="02020603050405020304" pitchFamily="18" charset="0"/>
                <a:cs typeface="Times New Roman" panose="02020603050405020304" pitchFamily="18" charset="0"/>
              </a:rPr>
              <a:t>Microsoft access</a:t>
            </a:r>
            <a:endParaRPr lang="en-US" b="1">
              <a:solidFill>
                <a:srgbClr val="FF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quarter" idx="1"/>
          </p:nvPr>
        </p:nvPicPr>
        <p:blipFill>
          <a:blip r:embed="rId6">
            <a:extLst>
              <a:ext uri="{28A0092B-C50C-407E-A947-70E740481C1C}">
                <a14:useLocalDpi xmlns:a14="http://schemas.microsoft.com/office/drawing/2010/main" val="0"/>
              </a:ext>
            </a:extLst>
          </a:blip>
          <a:stretch>
            <a:fillRect/>
          </a:stretch>
        </p:blipFill>
        <p:spPr>
          <a:xfrm>
            <a:off x="244510" y="1143000"/>
            <a:ext cx="8578781" cy="3429000"/>
          </a:xfrm>
        </p:spPr>
      </p:pic>
      <p:sp>
        <p:nvSpPr>
          <p:cNvPr id="5" name="Explosion 1 4"/>
          <p:cNvSpPr/>
          <p:nvPr/>
        </p:nvSpPr>
        <p:spPr>
          <a:xfrm>
            <a:off x="2895600" y="2686050"/>
            <a:ext cx="3276600" cy="142875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FF00"/>
                </a:solidFill>
              </a:rPr>
              <a:t>Cơ sở dữ liệu</a:t>
            </a:r>
            <a:endParaRPr lang="en-US" b="1">
              <a:solidFill>
                <a:srgbClr val="FFFF00"/>
              </a:solidFill>
            </a:endParaRPr>
          </a:p>
        </p:txBody>
      </p:sp>
      <p:pic>
        <p:nvPicPr>
          <p:cNvPr id="8" name="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9764" y="4572000"/>
            <a:ext cx="609600" cy="457200"/>
          </a:xfrm>
          <a:prstGeom prst="rect">
            <a:avLst/>
          </a:prstGeom>
        </p:spPr>
      </p:pic>
    </p:spTree>
    <p:extLst>
      <p:ext uri="{BB962C8B-B14F-4D97-AF65-F5344CB8AC3E}">
        <p14:creationId xmlns:p14="http://schemas.microsoft.com/office/powerpoint/2010/main" val="2992935779"/>
      </p:ext>
    </p:extLst>
  </p:cSld>
  <p:clrMapOvr>
    <a:masterClrMapping/>
  </p:clrMapOvr>
  <mc:AlternateContent xmlns:mc="http://schemas.openxmlformats.org/markup-compatibility/2006" xmlns:p14="http://schemas.microsoft.com/office/powerpoint/2010/main">
    <mc:Choice Requires="p14">
      <p:transition spd="slow" p14:dur="3000" advClick="0" advTm="27000">
        <p14:shred/>
      </p:transition>
    </mc:Choice>
    <mc:Fallback xmlns="">
      <p:transition spd="slow"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17" fill="hold"/>
                                        <p:tgtEl>
                                          <p:spTgt spid="8"/>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bldLst>
      <p:bldP spid="2"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81000" y="171450"/>
            <a:ext cx="7467600" cy="514350"/>
          </a:xfrm>
        </p:spPr>
        <p:txBody>
          <a:bodyPr>
            <a:normAutofit fontScale="90000"/>
          </a:bodyPr>
          <a:lstStyle/>
          <a:p>
            <a:r>
              <a:rPr lang="en-US" b="1" smtClean="0">
                <a:solidFill>
                  <a:srgbClr val="FF0000"/>
                </a:solidFill>
                <a:latin typeface="Times New Roman" panose="02020603050405020304" pitchFamily="18" charset="0"/>
                <a:cs typeface="Times New Roman" panose="02020603050405020304" pitchFamily="18" charset="0"/>
              </a:rPr>
              <a:t>Củng cố kiến thức</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304800" y="744093"/>
            <a:ext cx="7467600" cy="3827907"/>
          </a:xfrm>
        </p:spPr>
        <p:txBody>
          <a:bodyPr>
            <a:normAutofit fontScale="85000" lnSpcReduction="20000"/>
          </a:bodyPr>
          <a:lstStyle/>
          <a:p>
            <a:r>
              <a:rPr lang="en-US" dirty="0" err="1" smtClean="0">
                <a:latin typeface="Times New Roman" panose="02020603050405020304" pitchFamily="18" charset="0"/>
                <a:cs typeface="Times New Roman" panose="02020603050405020304" pitchFamily="18" charset="0"/>
              </a:rPr>
              <a:t>Phần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mềm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hợp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lệnh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sắp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xếp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theo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đó</a:t>
            </a:r>
            <a:r>
              <a:rPr lang="en-US" dirty="0" smtClean="0">
                <a:latin typeface="Times New Roman" panose="02020603050405020304" pitchFamily="18" charset="0"/>
                <a:cs typeface="Times New Roman" panose="02020603050405020304" pitchFamily="18" charset="0"/>
              </a:rPr>
              <a:t> do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endParaRPr lang="en-US" dirty="0" smtClean="0">
              <a:latin typeface="Times New Roman" panose="02020603050405020304" pitchFamily="18" charset="0"/>
              <a:cs typeface="Times New Roman" panose="02020603050405020304" pitchFamily="18" charset="0"/>
            </a:endParaRPr>
          </a:p>
          <a:p>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quyền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mềm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quyền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mềm</a:t>
            </a:r>
            <a:endParaRPr lang="en-US" dirty="0" smtClean="0">
              <a:latin typeface="Times New Roman" panose="02020603050405020304" pitchFamily="18" charset="0"/>
              <a:cs typeface="Times New Roman" panose="02020603050405020304" pitchFamily="18" charset="0"/>
            </a:endParaRPr>
          </a:p>
          <a:p>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quyền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mềm</a:t>
            </a:r>
            <a:endParaRPr lang="en-US" dirty="0" smtClean="0">
              <a:latin typeface="Times New Roman" panose="02020603050405020304" pitchFamily="18" charset="0"/>
              <a:cs typeface="Times New Roman" panose="02020603050405020304" pitchFamily="18" charset="0"/>
            </a:endParaRPr>
          </a:p>
          <a:p>
            <a:r>
              <a:rPr lang="en-US" dirty="0" err="1" smtClean="0">
                <a:latin typeface="Times New Roman" panose="02020603050405020304" pitchFamily="18" charset="0"/>
                <a:cs typeface="Times New Roman" panose="02020603050405020304" pitchFamily="18" charset="0"/>
              </a:rPr>
              <a:t>Bộ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ứng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chủ</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chốt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Microsoft </a:t>
            </a:r>
            <a:r>
              <a:rPr lang="en-US" dirty="0" err="1" smtClean="0">
                <a:latin typeface="Times New Roman" panose="02020603050405020304" pitchFamily="18" charset="0"/>
                <a:cs typeface="Times New Roman" panose="02020603050405020304" pitchFamily="18" charset="0"/>
              </a:rPr>
              <a:t>gồm</a:t>
            </a:r>
            <a:r>
              <a:rPr lang="en-US" dirty="0" smtClean="0">
                <a:latin typeface="Times New Roman" panose="02020603050405020304" pitchFamily="18" charset="0"/>
                <a:cs typeface="Times New Roman" panose="02020603050405020304" pitchFamily="18" charset="0"/>
              </a:rPr>
              <a:t>: </a:t>
            </a:r>
          </a:p>
          <a:p>
            <a:pPr lvl="1"/>
            <a:r>
              <a:rPr lang="en-US" sz="2400" dirty="0" smtClean="0">
                <a:latin typeface="Times New Roman" panose="02020603050405020304" pitchFamily="18" charset="0"/>
                <a:cs typeface="Times New Roman" panose="02020603050405020304" pitchFamily="18" charset="0"/>
              </a:rPr>
              <a:t>Microsoft Word</a:t>
            </a:r>
          </a:p>
          <a:p>
            <a:pPr lvl="1"/>
            <a:r>
              <a:rPr lang="en-US" sz="2400" dirty="0" smtClean="0">
                <a:latin typeface="Times New Roman" panose="02020603050405020304" pitchFamily="18" charset="0"/>
                <a:cs typeface="Times New Roman" panose="02020603050405020304" pitchFamily="18" charset="0"/>
              </a:rPr>
              <a:t>Microsoft  Excel</a:t>
            </a:r>
          </a:p>
          <a:p>
            <a:pPr lvl="1"/>
            <a:r>
              <a:rPr lang="en-US" sz="2400" dirty="0" smtClean="0">
                <a:latin typeface="Times New Roman" panose="02020603050405020304" pitchFamily="18" charset="0"/>
                <a:cs typeface="Times New Roman" panose="02020603050405020304" pitchFamily="18" charset="0"/>
              </a:rPr>
              <a:t>Microsoft  Access</a:t>
            </a:r>
          </a:p>
          <a:p>
            <a:pPr lvl="1"/>
            <a:r>
              <a:rPr lang="en-US" sz="2400" dirty="0" smtClean="0">
                <a:latin typeface="Times New Roman" panose="02020603050405020304" pitchFamily="18" charset="0"/>
                <a:cs typeface="Times New Roman" panose="02020603050405020304" pitchFamily="18" charset="0"/>
              </a:rPr>
              <a:t>Microsoft  </a:t>
            </a:r>
            <a:r>
              <a:rPr lang="en-US" sz="2400" dirty="0" err="1" smtClean="0">
                <a:latin typeface="Times New Roman" panose="02020603050405020304" pitchFamily="18" charset="0"/>
                <a:cs typeface="Times New Roman" panose="02020603050405020304" pitchFamily="18" charset="0"/>
              </a:rPr>
              <a:t>Powerpoint</a:t>
            </a:r>
            <a:endParaRPr lang="en-US" sz="2400" dirty="0" smtClean="0">
              <a:latin typeface="Times New Roman" panose="02020603050405020304" pitchFamily="18" charset="0"/>
              <a:cs typeface="Times New Roman" panose="02020603050405020304" pitchFamily="18" charset="0"/>
            </a:endParaRPr>
          </a:p>
          <a:p>
            <a:pPr marL="365760" lvl="1" indent="0">
              <a:buNone/>
            </a:pPr>
            <a:r>
              <a:rPr lang="en-US" sz="2400" dirty="0">
                <a:latin typeface="Times New Roman" panose="02020603050405020304" pitchFamily="18" charset="0"/>
                <a:cs typeface="Times New Roman" panose="02020603050405020304" pitchFamily="18" charset="0"/>
              </a:rPr>
              <a:t>_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link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marL="365760" lvl="1" indent="0">
              <a:buNone/>
            </a:pPr>
            <a:r>
              <a:rPr lang="en-US" sz="2400" b="1" dirty="0">
                <a:solidFill>
                  <a:srgbClr val="FF0000"/>
                </a:solidFill>
                <a:latin typeface="Times New Roman" panose="02020603050405020304" pitchFamily="18" charset="0"/>
                <a:cs typeface="Times New Roman" panose="02020603050405020304" pitchFamily="18" charset="0"/>
                <a:hlinkClick r:id="rId5"/>
              </a:rPr>
              <a:t>https://</a:t>
            </a:r>
            <a:r>
              <a:rPr lang="en-US" sz="2400" b="1" dirty="0" smtClean="0">
                <a:solidFill>
                  <a:srgbClr val="FF0000"/>
                </a:solidFill>
                <a:latin typeface="Times New Roman" panose="02020603050405020304" pitchFamily="18" charset="0"/>
                <a:cs typeface="Times New Roman" panose="02020603050405020304" pitchFamily="18" charset="0"/>
                <a:hlinkClick r:id="rId5"/>
              </a:rPr>
              <a:t>forms.gle/n7pwwjf13YHWciri8</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smtClean="0">
              <a:solidFill>
                <a:srgbClr val="FF0000"/>
              </a:solidFill>
              <a:latin typeface="Times New Roman" panose="02020603050405020304" pitchFamily="18" charset="0"/>
              <a:cs typeface="Times New Roman" panose="02020603050405020304" pitchFamily="18" charset="0"/>
            </a:endParaRPr>
          </a:p>
        </p:txBody>
      </p:sp>
      <p:pic>
        <p:nvPicPr>
          <p:cNvPr id="7" name="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514850"/>
            <a:ext cx="609600" cy="457200"/>
          </a:xfrm>
          <a:prstGeom prst="rect">
            <a:avLst/>
          </a:prstGeom>
        </p:spPr>
      </p:pic>
    </p:spTree>
    <p:extLst>
      <p:ext uri="{BB962C8B-B14F-4D97-AF65-F5344CB8AC3E}">
        <p14:creationId xmlns:p14="http://schemas.microsoft.com/office/powerpoint/2010/main" val="4293860598"/>
      </p:ext>
    </p:extLst>
  </p:cSld>
  <p:clrMapOvr>
    <a:masterClrMapping/>
  </p:clrMapOvr>
  <mc:AlternateContent xmlns:mc="http://schemas.openxmlformats.org/markup-compatibility/2006" xmlns:p14="http://schemas.microsoft.com/office/powerpoint/2010/main">
    <mc:Choice Requires="p14">
      <p:transition spd="slow" p14:dur="1100" advClick="0" advTm="43000">
        <p14:switch dir="r"/>
      </p:transition>
    </mc:Choice>
    <mc:Fallback xmlns="">
      <p:transition spd="slow" advClick="0"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672" fill="hold"/>
                                        <p:tgtEl>
                                          <p:spTgt spid="7"/>
                                        </p:tgtEl>
                                      </p:cBhvr>
                                    </p:cmd>
                                  </p:childTnLst>
                                </p:cTn>
                              </p:par>
                              <p:par>
                                <p:cTn id="7" presetID="10" presetClass="entr" presetSubtype="0" fill="hold" grpId="0" nodeType="withEffect">
                                  <p:stCondLst>
                                    <p:cond delay="1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2" presetClass="entr" presetSubtype="8" fill="hold" nodeType="withEffect">
                                  <p:stCondLst>
                                    <p:cond delay="75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1400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1900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2200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2500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2600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700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28000"/>
                                  </p:stCondLst>
                                  <p:childTnLst>
                                    <p:set>
                                      <p:cBhvr>
                                        <p:cTn id="39" dur="1" fill="hold">
                                          <p:stCondLst>
                                            <p:cond delay="0"/>
                                          </p:stCondLst>
                                        </p:cTn>
                                        <p:tgtEl>
                                          <p:spTgt spid="3">
                                            <p:txEl>
                                              <p:pRg st="7" end="7"/>
                                            </p:txEl>
                                          </p:spTgt>
                                        </p:tgtEl>
                                        <p:attrNameLst>
                                          <p:attrName>style.visibility</p:attrName>
                                        </p:attrNameLst>
                                      </p:cBhvr>
                                      <p:to>
                                        <p:strVal val="visible"/>
                                      </p:to>
                                    </p:set>
                                    <p:anim calcmode="lin" valueType="num">
                                      <p:cBhvr additive="base">
                                        <p:cTn id="40"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
                                            <p:txEl>
                                              <p:pRg st="7" end="7"/>
                                            </p:txEl>
                                          </p:spTgt>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34000"/>
                                  </p:stCondLst>
                                  <p:childTnLst>
                                    <p:set>
                                      <p:cBhvr>
                                        <p:cTn id="43" dur="1" fill="hold">
                                          <p:stCondLst>
                                            <p:cond delay="0"/>
                                          </p:stCondLst>
                                        </p:cTn>
                                        <p:tgtEl>
                                          <p:spTgt spid="3">
                                            <p:txEl>
                                              <p:pRg st="8" end="8"/>
                                            </p:txEl>
                                          </p:spTgt>
                                        </p:tgtEl>
                                        <p:attrNameLst>
                                          <p:attrName>style.visibility</p:attrName>
                                        </p:attrNameLst>
                                      </p:cBhvr>
                                      <p:to>
                                        <p:strVal val="visible"/>
                                      </p:to>
                                    </p:set>
                                    <p:anim calcmode="lin" valueType="num">
                                      <p:cBhvr additive="base">
                                        <p:cTn id="44"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5" y="0"/>
            <a:ext cx="9130145" cy="5143500"/>
          </a:xfrm>
          <a:prstGeom prst="rect">
            <a:avLst/>
          </a:prstGeom>
        </p:spPr>
      </p:pic>
      <p:sp>
        <p:nvSpPr>
          <p:cNvPr id="2" name="Title 1"/>
          <p:cNvSpPr>
            <a:spLocks noGrp="1"/>
          </p:cNvSpPr>
          <p:nvPr>
            <p:ph type="title"/>
          </p:nvPr>
        </p:nvSpPr>
        <p:spPr/>
        <p:txBody>
          <a:bodyPr/>
          <a:lstStyle/>
          <a:p>
            <a:r>
              <a:rPr lang="en-US" b="1" smtClean="0">
                <a:solidFill>
                  <a:srgbClr val="FF0000"/>
                </a:solidFill>
                <a:latin typeface="Times New Roman" panose="02020603050405020304" pitchFamily="18" charset="0"/>
                <a:cs typeface="Times New Roman" panose="02020603050405020304" pitchFamily="18" charset="0"/>
              </a:rPr>
              <a:t>Hướng dẫn về nhà</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p:txBody>
          <a:bodyPr/>
          <a:lstStyle/>
          <a:p>
            <a:r>
              <a:rPr lang="en-US" smtClean="0">
                <a:latin typeface="Times New Roman" panose="02020603050405020304" pitchFamily="18" charset="0"/>
                <a:cs typeface="Times New Roman" panose="02020603050405020304" pitchFamily="18" charset="0"/>
              </a:rPr>
              <a:t>Xem lại bài 5: Phần mềm</a:t>
            </a:r>
          </a:p>
          <a:p>
            <a:r>
              <a:rPr lang="en-US" smtClean="0">
                <a:latin typeface="Times New Roman" panose="02020603050405020304" pitchFamily="18" charset="0"/>
                <a:cs typeface="Times New Roman" panose="02020603050405020304" pitchFamily="18" charset="0"/>
              </a:rPr>
              <a:t>Làm bài tập</a:t>
            </a:r>
          </a:p>
          <a:p>
            <a:r>
              <a:rPr lang="en-US" smtClean="0">
                <a:latin typeface="Times New Roman" panose="02020603050405020304" pitchFamily="18" charset="0"/>
                <a:cs typeface="Times New Roman" panose="02020603050405020304" pitchFamily="18" charset="0"/>
              </a:rPr>
              <a:t>Trả lời lại 10 câu hỏi trắc nghiệm</a:t>
            </a:r>
          </a:p>
          <a:p>
            <a:r>
              <a:rPr lang="en-US" smtClean="0">
                <a:latin typeface="Times New Roman" panose="02020603050405020304" pitchFamily="18" charset="0"/>
                <a:cs typeface="Times New Roman" panose="02020603050405020304" pitchFamily="18" charset="0"/>
              </a:rPr>
              <a:t>Tìm hiểu trước bài 6: Xử lý sự cố</a:t>
            </a:r>
          </a:p>
          <a:p>
            <a:pPr lvl="1"/>
            <a:r>
              <a:rPr lang="en-US" sz="2400" smtClean="0">
                <a:latin typeface="Times New Roman" panose="02020603050405020304" pitchFamily="18" charset="0"/>
                <a:cs typeface="Times New Roman" panose="02020603050405020304" pitchFamily="18" charset="0"/>
              </a:rPr>
              <a:t>Sự cố máy tính là gì ?</a:t>
            </a:r>
          </a:p>
          <a:p>
            <a:pPr lvl="1"/>
            <a:r>
              <a:rPr lang="en-US" sz="2400" smtClean="0">
                <a:latin typeface="Times New Roman" panose="02020603050405020304" pitchFamily="18" charset="0"/>
                <a:cs typeface="Times New Roman" panose="02020603050405020304" pitchFamily="18" charset="0"/>
              </a:rPr>
              <a:t>Em hãy kể tên các sự cố máy tính mà em đã gặp trong quá trình sử dụng máy tính ?</a:t>
            </a:r>
            <a:endParaRPr lang="en-US" sz="2400">
              <a:latin typeface="Times New Roman" panose="02020603050405020304" pitchFamily="18" charset="0"/>
              <a:cs typeface="Times New Roman" panose="02020603050405020304" pitchFamily="18" charset="0"/>
            </a:endParaRPr>
          </a:p>
        </p:txBody>
      </p:sp>
      <p:pic>
        <p:nvPicPr>
          <p:cNvPr id="6" name="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572000"/>
            <a:ext cx="609600" cy="457200"/>
          </a:xfrm>
          <a:prstGeom prst="rect">
            <a:avLst/>
          </a:prstGeom>
        </p:spPr>
      </p:pic>
    </p:spTree>
    <p:extLst>
      <p:ext uri="{BB962C8B-B14F-4D97-AF65-F5344CB8AC3E}">
        <p14:creationId xmlns:p14="http://schemas.microsoft.com/office/powerpoint/2010/main" val="2303229831"/>
      </p:ext>
    </p:extLst>
  </p:cSld>
  <p:clrMapOvr>
    <a:masterClrMapping/>
  </p:clrMapOvr>
  <mc:AlternateContent xmlns:mc="http://schemas.openxmlformats.org/markup-compatibility/2006" xmlns:p14="http://schemas.microsoft.com/office/powerpoint/2010/main">
    <mc:Choice Requires="p14">
      <p:transition spd="slow" p14:dur="1600" advClick="0" advTm="25000">
        <p14:gallery dir="l"/>
      </p:transition>
    </mc:Choice>
    <mc:Fallback xmlns="">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68" fill="hold"/>
                                        <p:tgtEl>
                                          <p:spTgt spid="6"/>
                                        </p:tgtEl>
                                      </p:cBhvr>
                                    </p:cmd>
                                  </p:childTnLst>
                                </p:cTn>
                              </p:par>
                              <p:par>
                                <p:cTn id="7" presetID="10" presetClass="entr" presetSubtype="0" fill="hold" grpId="0" nodeType="withEffect">
                                  <p:stCondLst>
                                    <p:cond delay="1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3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6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8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1100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155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19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505200" y="342900"/>
            <a:ext cx="7467600" cy="8572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Bài tập vận dụng ?</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2514600" y="1371600"/>
            <a:ext cx="5715000" cy="3655314"/>
          </a:xfrm>
        </p:spPr>
        <p:txBody>
          <a:bodyPr/>
          <a:lstStyle/>
          <a:p>
            <a:r>
              <a:rPr lang="en-US">
                <a:latin typeface="Times New Roman" panose="02020603050405020304" pitchFamily="18" charset="0"/>
                <a:cs typeface="Times New Roman" panose="02020603050405020304" pitchFamily="18" charset="0"/>
              </a:rPr>
              <a:t>Bài </a:t>
            </a:r>
            <a:r>
              <a:rPr lang="en-US" smtClean="0">
                <a:latin typeface="Times New Roman" panose="02020603050405020304" pitchFamily="18" charset="0"/>
                <a:cs typeface="Times New Roman" panose="02020603050405020304" pitchFamily="18" charset="0"/>
              </a:rPr>
              <a:t>tập 1: Em hãy thực hiện kiểm tra bản quyền windows trên máy tính của em đang ghi những gì ?</a:t>
            </a:r>
          </a:p>
          <a:p>
            <a:r>
              <a:rPr lang="en-US" smtClean="0">
                <a:latin typeface="Times New Roman" panose="02020603050405020304" pitchFamily="18" charset="0"/>
                <a:cs typeface="Times New Roman" panose="02020603050405020304" pitchFamily="18" charset="0"/>
              </a:rPr>
              <a:t>Bài tập 2: Em hãy thực hiện tìm kiếm trên mạng tên các ứng dụng có bản quyền tương ứng (mỗi loại 1 phần mềm)</a:t>
            </a:r>
          </a:p>
          <a:p>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p:txBody>
      </p:sp>
      <p:pic>
        <p:nvPicPr>
          <p:cNvPr id="4" name="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4514850"/>
            <a:ext cx="609600" cy="457200"/>
          </a:xfrm>
          <a:prstGeom prst="rect">
            <a:avLst/>
          </a:prstGeom>
        </p:spPr>
      </p:pic>
    </p:spTree>
    <p:extLst>
      <p:ext uri="{BB962C8B-B14F-4D97-AF65-F5344CB8AC3E}">
        <p14:creationId xmlns:p14="http://schemas.microsoft.com/office/powerpoint/2010/main" val="1141666976"/>
      </p:ext>
    </p:extLst>
  </p:cSld>
  <p:clrMapOvr>
    <a:masterClrMapping/>
  </p:clrMapOvr>
  <mc:AlternateContent xmlns:mc="http://schemas.openxmlformats.org/markup-compatibility/2006" xmlns:p14="http://schemas.microsoft.com/office/powerpoint/2010/main">
    <mc:Choice Requires="p14">
      <p:transition spd="slow" p14:dur="1200" advClick="0" advTm="20000">
        <p14:flip dir="r"/>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4" fill="hold"/>
                                        <p:tgtEl>
                                          <p:spTgt spid="4"/>
                                        </p:tgtEl>
                                      </p:cBhvr>
                                    </p:cmd>
                                  </p:childTnLst>
                                </p:cTn>
                              </p:par>
                              <p:par>
                                <p:cTn id="7" presetID="10" presetClass="entr" presetSubtype="0" fill="hold" grpId="0" nodeType="withEffect">
                                  <p:stCondLst>
                                    <p:cond delay="15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3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1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13856" y="-15587"/>
            <a:ext cx="9130145" cy="5159087"/>
          </a:xfrm>
        </p:spPr>
      </p:pic>
      <p:sp>
        <p:nvSpPr>
          <p:cNvPr id="2" name="Title 1"/>
          <p:cNvSpPr>
            <a:spLocks noGrp="1"/>
          </p:cNvSpPr>
          <p:nvPr>
            <p:ph type="title"/>
          </p:nvPr>
        </p:nvSpPr>
        <p:spPr/>
        <p:txBody>
          <a:bodyPr/>
          <a:lstStyle/>
          <a:p>
            <a:endParaRPr lang="en-US"/>
          </a:p>
        </p:txBody>
      </p:sp>
      <p:pic>
        <p:nvPicPr>
          <p:cNvPr id="4" name="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1418" y="4686300"/>
            <a:ext cx="609600" cy="457200"/>
          </a:xfrm>
          <a:prstGeom prst="rect">
            <a:avLst/>
          </a:prstGeom>
        </p:spPr>
      </p:pic>
    </p:spTree>
    <p:extLst>
      <p:ext uri="{BB962C8B-B14F-4D97-AF65-F5344CB8AC3E}">
        <p14:creationId xmlns:p14="http://schemas.microsoft.com/office/powerpoint/2010/main" val="3972273396"/>
      </p:ext>
    </p:extLst>
  </p:cSld>
  <p:clrMapOvr>
    <a:masterClrMapping/>
  </p:clrMapOvr>
  <mc:AlternateContent xmlns:mc="http://schemas.openxmlformats.org/markup-compatibility/2006" xmlns:p14="http://schemas.microsoft.com/office/powerpoint/2010/main">
    <mc:Choice Requires="p14">
      <p:transition p14:dur="10" advClick="0" advTm="9000">
        <p14:doors dir="vert"/>
      </p:transition>
    </mc:Choice>
    <mc:Fallback xmlns="">
      <p:transition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93" fill="hold"/>
                                        <p:tgtEl>
                                          <p:spTgt spid="4"/>
                                        </p:tgtEl>
                                      </p:cBhvr>
                                    </p:cmd>
                                  </p:childTnLst>
                                </p:cTn>
                              </p:par>
                              <p:par>
                                <p:cTn id="7" presetID="10" presetClass="entr" presetSubtype="0" fill="hold" grpId="0" nodeType="withEffect" nodePh="1">
                                  <p:stCondLst>
                                    <p:cond delay="0"/>
                                  </p:stCondLst>
                                  <p:endCondLst>
                                    <p:cond evt="begin" delay="0">
                                      <p:tn val="7"/>
                                    </p:cond>
                                  </p:end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87"/>
            <a:ext cx="9144000" cy="5159087"/>
          </a:xfrm>
          <a:prstGeom prst="rect">
            <a:avLst/>
          </a:prstGeom>
        </p:spPr>
      </p:pic>
      <p:sp>
        <p:nvSpPr>
          <p:cNvPr id="2" name="Title 1"/>
          <p:cNvSpPr>
            <a:spLocks noGrp="1"/>
          </p:cNvSpPr>
          <p:nvPr>
            <p:ph type="title"/>
          </p:nvPr>
        </p:nvSpPr>
        <p:spPr>
          <a:xfrm>
            <a:off x="457200" y="205978"/>
            <a:ext cx="7467600" cy="479822"/>
          </a:xfrm>
        </p:spPr>
        <p:txBody>
          <a:bodyPr>
            <a:normAutofit fontScale="90000"/>
          </a:bodyPr>
          <a:lstStyle/>
          <a:p>
            <a:r>
              <a:rPr lang="en-US" b="1" smtClean="0">
                <a:solidFill>
                  <a:srgbClr val="FF0000"/>
                </a:solidFill>
                <a:latin typeface="Times New Roman" panose="02020603050405020304" pitchFamily="18" charset="0"/>
                <a:cs typeface="Times New Roman" panose="02020603050405020304" pitchFamily="18" charset="0"/>
              </a:rPr>
              <a:t>Phần mềm là gì ?</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457200" y="742950"/>
            <a:ext cx="7467600" cy="4112514"/>
          </a:xfrm>
        </p:spPr>
        <p:txBody>
          <a:bodyPr/>
          <a:lstStyle/>
          <a:p>
            <a:r>
              <a:rPr lang="en-US" smtClean="0">
                <a:latin typeface="Times New Roman" panose="02020603050405020304" pitchFamily="18" charset="0"/>
                <a:cs typeface="Times New Roman" panose="02020603050405020304" pitchFamily="18" charset="0"/>
              </a:rPr>
              <a:t>Phần mềm là 1 tập các câu lệnh được sắp xếp theo thứ tự do con người viết ra thông qua 1 ngôn ngữ lập trình nào đó mà máy tính có thể hiểu được nhằm giải quyết một vấn đề nào đó của con người.</a:t>
            </a:r>
          </a:p>
          <a:p>
            <a:endParaRPr lang="en-US">
              <a:latin typeface="Times New Roman" panose="02020603050405020304" pitchFamily="18" charset="0"/>
              <a:cs typeface="Times New Roman" panose="02020603050405020304" pitchFamily="18" charset="0"/>
            </a:endParaRPr>
          </a:p>
          <a:p>
            <a:r>
              <a:rPr lang="en-US" smtClean="0">
                <a:latin typeface="Times New Roman" panose="02020603050405020304" pitchFamily="18" charset="0"/>
                <a:cs typeface="Times New Roman" panose="02020603050405020304" pitchFamily="18" charset="0"/>
              </a:rPr>
              <a:t>VD: Phần mềm</a:t>
            </a:r>
          </a:p>
          <a:p>
            <a:pPr lvl="1"/>
            <a:r>
              <a:rPr lang="en-US">
                <a:latin typeface="Times New Roman" panose="02020603050405020304" pitchFamily="18" charset="0"/>
                <a:cs typeface="Times New Roman" panose="02020603050405020304" pitchFamily="18" charset="0"/>
              </a:rPr>
              <a:t>D</a:t>
            </a:r>
            <a:r>
              <a:rPr lang="en-US" smtClean="0">
                <a:latin typeface="Times New Roman" panose="02020603050405020304" pitchFamily="18" charset="0"/>
                <a:cs typeface="Times New Roman" panose="02020603050405020304" pitchFamily="18" charset="0"/>
              </a:rPr>
              <a:t>iệt virus: Windows defender</a:t>
            </a:r>
          </a:p>
          <a:p>
            <a:pPr lvl="1"/>
            <a:r>
              <a:rPr lang="en-US" smtClean="0">
                <a:latin typeface="Times New Roman" panose="02020603050405020304" pitchFamily="18" charset="0"/>
                <a:cs typeface="Times New Roman" panose="02020603050405020304" pitchFamily="18" charset="0"/>
              </a:rPr>
              <a:t>Hệ thống: hệ điều hành Windows</a:t>
            </a:r>
          </a:p>
          <a:p>
            <a:pPr lvl="1"/>
            <a:r>
              <a:rPr lang="en-US" smtClean="0">
                <a:latin typeface="Times New Roman" panose="02020603050405020304" pitchFamily="18" charset="0"/>
                <a:cs typeface="Times New Roman" panose="02020603050405020304" pitchFamily="18" charset="0"/>
              </a:rPr>
              <a:t>Tiện ích: nén Winrar, WinZip</a:t>
            </a:r>
            <a:endParaRPr lang="en-US">
              <a:latin typeface="Times New Roman" panose="02020603050405020304" pitchFamily="18" charset="0"/>
              <a:cs typeface="Times New Roman" panose="02020603050405020304" pitchFamily="18" charset="0"/>
            </a:endParaRPr>
          </a:p>
          <a:p>
            <a:pPr marL="0" indent="0">
              <a:buNone/>
            </a:pPr>
            <a:endParaRPr lang="en-US" smtClean="0">
              <a:latin typeface="Times New Roman" panose="02020603050405020304" pitchFamily="18" charset="0"/>
              <a:cs typeface="Times New Roman" panose="02020603050405020304" pitchFamily="18" charset="0"/>
            </a:endParaRPr>
          </a:p>
          <a:p>
            <a:pPr marL="365760" lvl="1" indent="0">
              <a:buNone/>
            </a:pPr>
            <a:endParaRPr lang="en-US"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5932" y="1704110"/>
            <a:ext cx="3277468" cy="2826816"/>
          </a:xfrm>
          <a:prstGeom prst="rect">
            <a:avLst/>
          </a:prstGeom>
        </p:spPr>
      </p:pic>
      <p:pic>
        <p:nvPicPr>
          <p:cNvPr id="7"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601064"/>
            <a:ext cx="609600" cy="457200"/>
          </a:xfrm>
          <a:prstGeom prst="rect">
            <a:avLst/>
          </a:prstGeom>
        </p:spPr>
      </p:pic>
    </p:spTree>
    <p:extLst>
      <p:ext uri="{BB962C8B-B14F-4D97-AF65-F5344CB8AC3E}">
        <p14:creationId xmlns:p14="http://schemas.microsoft.com/office/powerpoint/2010/main" val="1675869324"/>
      </p:ext>
    </p:extLst>
  </p:cSld>
  <p:clrMapOvr>
    <a:masterClrMapping/>
  </p:clrMapOvr>
  <p:transition spd="slow" advClick="0" advTm="4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786" fill="hold"/>
                                        <p:tgtEl>
                                          <p:spTgt spid="7"/>
                                        </p:tgtEl>
                                      </p:cBhvr>
                                    </p:cmd>
                                  </p:childTnLst>
                                </p:cTn>
                              </p:par>
                              <p:par>
                                <p:cTn id="7" presetID="10" presetClass="entr" presetSubtype="0" fill="hold" grpId="0" nodeType="withEffect">
                                  <p:stCondLst>
                                    <p:cond delay="10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42" presetClass="entr" presetSubtype="0" fill="hold" grpId="0" nodeType="withEffect">
                                  <p:stCondLst>
                                    <p:cond delay="15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2100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par>
                                <p:cTn id="18" presetID="42" presetClass="entr" presetSubtype="0" fill="hold" grpId="0" nodeType="withEffect">
                                  <p:stCondLst>
                                    <p:cond delay="320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33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3300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3300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7"/>
                </p:tgtEl>
              </p:cMediaNode>
            </p:audio>
          </p:childTnLst>
        </p:cTn>
      </p:par>
    </p:tnLst>
    <p:bldLst>
      <p:bldP spid="2"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205978"/>
            <a:ext cx="7467600" cy="479822"/>
          </a:xfrm>
        </p:spPr>
        <p:txBody>
          <a:bodyPr>
            <a:normAutofit fontScale="90000"/>
          </a:bodyPr>
          <a:lstStyle/>
          <a:p>
            <a:r>
              <a:rPr lang="en-US" b="1" smtClean="0">
                <a:solidFill>
                  <a:srgbClr val="FF0000"/>
                </a:solidFill>
                <a:latin typeface="Times New Roman" panose="02020603050405020304" pitchFamily="18" charset="0"/>
                <a:cs typeface="Times New Roman" panose="02020603050405020304" pitchFamily="18" charset="0"/>
              </a:rPr>
              <a:t>Khái niệm bản quyền là gì ?</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457200" y="800100"/>
            <a:ext cx="7467600" cy="4055364"/>
          </a:xfrm>
        </p:spPr>
        <p:txBody>
          <a:bodyPr/>
          <a:lstStyle/>
          <a:p>
            <a:r>
              <a:rPr lang="en-US" smtClean="0">
                <a:latin typeface="Times New Roman" panose="02020603050405020304" pitchFamily="18" charset="0"/>
                <a:cs typeface="Times New Roman" panose="02020603050405020304" pitchFamily="18" charset="0"/>
              </a:rPr>
              <a:t>Bản quyền phần mềm là quyền được phép sử dụng phần mềm đó một cách hợp pháp.</a:t>
            </a:r>
          </a:p>
          <a:p>
            <a:endParaRPr lang="en-US">
              <a:latin typeface="Times New Roman" panose="02020603050405020304" pitchFamily="18" charset="0"/>
              <a:cs typeface="Times New Roman" panose="02020603050405020304" pitchFamily="18" charset="0"/>
            </a:endParaRPr>
          </a:p>
          <a:p>
            <a:r>
              <a:rPr lang="en-US" smtClean="0">
                <a:latin typeface="Times New Roman" panose="02020603050405020304" pitchFamily="18" charset="0"/>
                <a:cs typeface="Times New Roman" panose="02020603050405020304" pitchFamily="18" charset="0"/>
              </a:rPr>
              <a:t>VD: bản quyền hệ điều hành Windows</a:t>
            </a:r>
            <a:endParaRPr lang="en-US">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055" y="2187287"/>
            <a:ext cx="6680378" cy="1028084"/>
          </a:xfrm>
          <a:prstGeom prst="rect">
            <a:avLst/>
          </a:prstGeom>
        </p:spPr>
      </p:pic>
      <p:pic>
        <p:nvPicPr>
          <p:cNvPr id="7"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4514850"/>
            <a:ext cx="609600" cy="457200"/>
          </a:xfrm>
          <a:prstGeom prst="rect">
            <a:avLst/>
          </a:prstGeom>
        </p:spPr>
      </p:pic>
    </p:spTree>
    <p:extLst>
      <p:ext uri="{BB962C8B-B14F-4D97-AF65-F5344CB8AC3E}">
        <p14:creationId xmlns:p14="http://schemas.microsoft.com/office/powerpoint/2010/main" val="814013651"/>
      </p:ext>
    </p:extLst>
  </p:cSld>
  <p:clrMapOvr>
    <a:masterClrMapping/>
  </p:clrMapOvr>
  <p:transition spd="slow" advClick="0" advTm="4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682" fill="hold"/>
                                        <p:tgtEl>
                                          <p:spTgt spid="7"/>
                                        </p:tgtEl>
                                      </p:cBhvr>
                                    </p:cmd>
                                  </p:childTnLst>
                                </p:cTn>
                              </p:par>
                              <p:par>
                                <p:cTn id="7" presetID="10" presetClass="entr" presetSubtype="0" fill="hold" grpId="0" nodeType="withEffect">
                                  <p:stCondLst>
                                    <p:cond delay="13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31" presetClass="entr" presetSubtype="0" fill="hold" grpId="0" nodeType="withEffect">
                                  <p:stCondLst>
                                    <p:cond delay="300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par>
                                <p:cTn id="16" presetID="10" presetClass="entr" presetSubtype="0" fill="hold" grpId="0" nodeType="withEffect">
                                  <p:stCondLst>
                                    <p:cond delay="35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2" presetClass="entr" presetSubtype="4" fill="hold" nodeType="withEffect">
                                  <p:stCondLst>
                                    <p:cond delay="350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bldLst>
      <p:bldP spid="2" grpId="0"/>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676400" y="228600"/>
            <a:ext cx="6934200" cy="536972"/>
          </a:xfrm>
        </p:spPr>
        <p:txBody>
          <a:bodyPr>
            <a:normAutofit fontScale="90000"/>
          </a:bodyPr>
          <a:lstStyle/>
          <a:p>
            <a:r>
              <a:rPr lang="en-US" b="1">
                <a:solidFill>
                  <a:srgbClr val="FF0000"/>
                </a:solidFill>
                <a:latin typeface="Times New Roman" panose="02020603050405020304" pitchFamily="18" charset="0"/>
                <a:cs typeface="Times New Roman" panose="02020603050405020304" pitchFamily="18" charset="0"/>
              </a:rPr>
              <a:t>Phân loại bản quyền</a:t>
            </a:r>
            <a:endParaRPr lang="en-US" b="1">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457200" y="857250"/>
            <a:ext cx="7467600" cy="3998214"/>
          </a:xfrm>
        </p:spPr>
        <p:txBody>
          <a:bodyPr>
            <a:normAutofit fontScale="92500" lnSpcReduction="10000"/>
          </a:bodyPr>
          <a:lstStyle/>
          <a:p>
            <a:r>
              <a:rPr lang="en-US" smtClean="0">
                <a:latin typeface="Times New Roman" panose="02020603050405020304" pitchFamily="18" charset="0"/>
                <a:cs typeface="Times New Roman" panose="02020603050405020304" pitchFamily="18" charset="0"/>
              </a:rPr>
              <a:t>Theo phạm vi</a:t>
            </a:r>
          </a:p>
          <a:p>
            <a:pPr lvl="1"/>
            <a:r>
              <a:rPr lang="en-US" sz="2400" smtClean="0">
                <a:latin typeface="Times New Roman" panose="02020603050405020304" pitchFamily="18" charset="0"/>
                <a:cs typeface="Times New Roman" panose="02020603050405020304" pitchFamily="18" charset="0"/>
              </a:rPr>
              <a:t>Giấy phép đơn</a:t>
            </a:r>
          </a:p>
          <a:p>
            <a:pPr lvl="1"/>
            <a:r>
              <a:rPr lang="en-US" sz="2400" smtClean="0">
                <a:latin typeface="Times New Roman" panose="02020603050405020304" pitchFamily="18" charset="0"/>
                <a:cs typeface="Times New Roman" panose="02020603050405020304" pitchFamily="18" charset="0"/>
              </a:rPr>
              <a:t>Giấy phép mạng</a:t>
            </a:r>
          </a:p>
          <a:p>
            <a:pPr lvl="1"/>
            <a:r>
              <a:rPr lang="en-US" sz="2400" smtClean="0">
                <a:latin typeface="Times New Roman" panose="02020603050405020304" pitchFamily="18" charset="0"/>
                <a:cs typeface="Times New Roman" panose="02020603050405020304" pitchFamily="18" charset="0"/>
              </a:rPr>
              <a:t>Giấy phép trung tâm</a:t>
            </a:r>
          </a:p>
          <a:p>
            <a:r>
              <a:rPr lang="en-US" smtClean="0">
                <a:latin typeface="Times New Roman" panose="02020603050405020304" pitchFamily="18" charset="0"/>
                <a:cs typeface="Times New Roman" panose="02020603050405020304" pitchFamily="18" charset="0"/>
              </a:rPr>
              <a:t>Theo bản quyền</a:t>
            </a:r>
          </a:p>
          <a:p>
            <a:pPr lvl="1"/>
            <a:r>
              <a:rPr lang="en-US" sz="2400" smtClean="0">
                <a:latin typeface="Times New Roman" panose="02020603050405020304" pitchFamily="18" charset="0"/>
                <a:cs typeface="Times New Roman" panose="02020603050405020304" pitchFamily="18" charset="0"/>
              </a:rPr>
              <a:t>Phần mềm dịch vụ hoặc nhà cung cấp dịch vụ ứng dụng</a:t>
            </a:r>
          </a:p>
          <a:p>
            <a:pPr lvl="1"/>
            <a:r>
              <a:rPr lang="en-US" sz="2400" smtClean="0">
                <a:latin typeface="Times New Roman" panose="02020603050405020304" pitchFamily="18" charset="0"/>
                <a:cs typeface="Times New Roman" panose="02020603050405020304" pitchFamily="18" charset="0"/>
              </a:rPr>
              <a:t>Phần mềm chia sẻ hoặc phần mềm miễn phí</a:t>
            </a:r>
          </a:p>
          <a:p>
            <a:pPr lvl="1"/>
            <a:r>
              <a:rPr lang="en-US" sz="2400" smtClean="0">
                <a:latin typeface="Times New Roman" panose="02020603050405020304" pitchFamily="18" charset="0"/>
                <a:cs typeface="Times New Roman" panose="02020603050405020304" pitchFamily="18" charset="0"/>
              </a:rPr>
              <a:t>Phần mềm đi kèm hoặc phần mềm cao cấp</a:t>
            </a:r>
          </a:p>
          <a:p>
            <a:pPr lvl="1"/>
            <a:r>
              <a:rPr lang="en-US" sz="2400" smtClean="0">
                <a:latin typeface="Times New Roman" panose="02020603050405020304" pitchFamily="18" charset="0"/>
                <a:cs typeface="Times New Roman" panose="02020603050405020304" pitchFamily="18" charset="0"/>
              </a:rPr>
              <a:t>Phần mềm mã nguồn mở</a:t>
            </a:r>
          </a:p>
          <a:p>
            <a:pPr lvl="1"/>
            <a:r>
              <a:rPr lang="en-US" sz="2400" smtClean="0">
                <a:latin typeface="Times New Roman" panose="02020603050405020304" pitchFamily="18" charset="0"/>
                <a:cs typeface="Times New Roman" panose="02020603050405020304" pitchFamily="18" charset="0"/>
              </a:rPr>
              <a:t>Phần mềm công cộng</a:t>
            </a:r>
            <a:endParaRPr lang="en-US" sz="2400">
              <a:latin typeface="Times New Roman" panose="02020603050405020304" pitchFamily="18" charset="0"/>
              <a:cs typeface="Times New Roman" panose="02020603050405020304" pitchFamily="18" charset="0"/>
            </a:endParaRPr>
          </a:p>
        </p:txBody>
      </p:sp>
      <p:pic>
        <p:nvPicPr>
          <p:cNvPr id="6"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4514850"/>
            <a:ext cx="609600" cy="457200"/>
          </a:xfrm>
          <a:prstGeom prst="rect">
            <a:avLst/>
          </a:prstGeom>
        </p:spPr>
      </p:pic>
    </p:spTree>
    <p:extLst>
      <p:ext uri="{BB962C8B-B14F-4D97-AF65-F5344CB8AC3E}">
        <p14:creationId xmlns:p14="http://schemas.microsoft.com/office/powerpoint/2010/main" val="814013651"/>
      </p:ext>
    </p:extLst>
  </p:cSld>
  <p:clrMapOvr>
    <a:masterClrMapping/>
  </p:clrMapOvr>
  <mc:AlternateContent xmlns:mc="http://schemas.openxmlformats.org/markup-compatibility/2006" xmlns:p14="http://schemas.microsoft.com/office/powerpoint/2010/main">
    <mc:Choice Requires="p14">
      <p:transition spd="slow" p14:dur="1500" advClick="0" advTm="33000">
        <p:split orient="vert"/>
      </p:transition>
    </mc:Choice>
    <mc:Fallback xmlns="">
      <p:transition spd="slow" advClick="0" advTm="3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826" fill="hold"/>
                                        <p:tgtEl>
                                          <p:spTgt spid="6"/>
                                        </p:tgtEl>
                                      </p:cBhvr>
                                    </p:cmd>
                                  </p:childTnLst>
                                </p:cTn>
                              </p:par>
                              <p:par>
                                <p:cTn id="7" presetID="10" presetClass="entr" presetSubtype="0" fill="hold" nodeType="withEffect">
                                  <p:stCondLst>
                                    <p:cond delay="5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2" presetClass="entr" presetSubtype="8" fill="hold" nodeType="withEffect">
                                  <p:stCondLst>
                                    <p:cond delay="75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1000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1200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145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2" presetClass="entr" presetSubtype="8" fill="hold" nodeType="withEffect">
                                  <p:stCondLst>
                                    <p:cond delay="1700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2150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2450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900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3100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b="1" smtClean="0">
                <a:solidFill>
                  <a:srgbClr val="FF0000"/>
                </a:solidFill>
                <a:latin typeface="Times New Roman" panose="02020603050405020304" pitchFamily="18" charset="0"/>
                <a:cs typeface="Times New Roman" panose="02020603050405020304" pitchFamily="18" charset="0"/>
              </a:rPr>
              <a:t>Giấy phép đơn</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p:txBody>
          <a:bodyPr/>
          <a:lstStyle/>
          <a:p>
            <a:r>
              <a:rPr lang="en-US" smtClean="0">
                <a:latin typeface="Times New Roman" panose="02020603050405020304" pitchFamily="18" charset="0"/>
                <a:cs typeface="Times New Roman" panose="02020603050405020304" pitchFamily="18" charset="0"/>
              </a:rPr>
              <a:t>Phạm vi sử dụng chỉ trên 1 máy tính duy nhất</a:t>
            </a:r>
          </a:p>
          <a:p>
            <a:r>
              <a:rPr lang="en-US" smtClean="0">
                <a:latin typeface="Times New Roman" panose="02020603050405020304" pitchFamily="18" charset="0"/>
                <a:cs typeface="Times New Roman" panose="02020603050405020304" pitchFamily="18" charset="0"/>
              </a:rPr>
              <a:t>Người sử dụng sẽ phải trả tiền để mua bản quyền</a:t>
            </a:r>
          </a:p>
          <a:p>
            <a:r>
              <a:rPr lang="en-US" smtClean="0">
                <a:latin typeface="Times New Roman" panose="02020603050405020304" pitchFamily="18" charset="0"/>
                <a:cs typeface="Times New Roman" panose="02020603050405020304" pitchFamily="18" charset="0"/>
              </a:rPr>
              <a:t>VD: phần mềm diệt virus Kaspersky 1 PC</a:t>
            </a:r>
            <a:endParaRPr lang="en-US">
              <a:latin typeface="Times New Roman" panose="02020603050405020304" pitchFamily="18" charset="0"/>
              <a:cs typeface="Times New Roman" panose="02020603050405020304" pitchFamily="18" charset="0"/>
            </a:endParaRPr>
          </a:p>
        </p:txBody>
      </p:sp>
      <p:pic>
        <p:nvPicPr>
          <p:cNvPr id="6"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4572000"/>
            <a:ext cx="609600" cy="457200"/>
          </a:xfrm>
          <a:prstGeom prst="rect">
            <a:avLst/>
          </a:prstGeom>
        </p:spPr>
      </p:pic>
    </p:spTree>
    <p:extLst>
      <p:ext uri="{BB962C8B-B14F-4D97-AF65-F5344CB8AC3E}">
        <p14:creationId xmlns:p14="http://schemas.microsoft.com/office/powerpoint/2010/main" val="2790687850"/>
      </p:ext>
    </p:extLst>
  </p:cSld>
  <p:clrMapOvr>
    <a:masterClrMapping/>
  </p:clrMapOvr>
  <mc:AlternateContent xmlns:mc="http://schemas.openxmlformats.org/markup-compatibility/2006" xmlns:p14="http://schemas.microsoft.com/office/powerpoint/2010/main">
    <mc:Choice Requires="p14">
      <p:transition spd="slow" p14:dur="3400" advClick="0" advTm="28000">
        <p14:reveal/>
      </p:transition>
    </mc:Choice>
    <mc:Fallback xmlns="">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1" fill="hold"/>
                                        <p:tgtEl>
                                          <p:spTgt spid="6"/>
                                        </p:tgtEl>
                                      </p:cBhvr>
                                    </p:cmd>
                                  </p:childTnLst>
                                </p:cTn>
                              </p:par>
                              <p:par>
                                <p:cTn id="7" presetID="10" presetClass="entr" presetSubtype="0" fill="hold" grpId="0" nodeType="withEffect">
                                  <p:stCondLst>
                                    <p:cond delay="5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6" presetClass="entr" presetSubtype="21" fill="hold" grpId="0" nodeType="withEffect">
                                  <p:stCondLst>
                                    <p:cond delay="7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37" fill="hold" grpId="0" nodeType="withEffect">
                                  <p:stCondLst>
                                    <p:cond delay="11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outVertical)">
                                      <p:cBhvr>
                                        <p:cTn id="15" dur="500"/>
                                        <p:tgtEl>
                                          <p:spTgt spid="3">
                                            <p:txEl>
                                              <p:pRg st="1" end="1"/>
                                            </p:txEl>
                                          </p:spTgt>
                                        </p:tgtEl>
                                      </p:cBhvr>
                                    </p:animEffect>
                                  </p:childTnLst>
                                </p:cTn>
                              </p:par>
                              <p:par>
                                <p:cTn id="16" presetID="22" presetClass="entr" presetSubtype="4" fill="hold" grpId="0" nodeType="withEffect">
                                  <p:stCondLst>
                                    <p:cond delay="23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2"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447800" y="722615"/>
            <a:ext cx="7467600" cy="8572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Giấy phép theo trung tâm</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1447800" y="1716786"/>
            <a:ext cx="7467600" cy="3655314"/>
          </a:xfrm>
        </p:spPr>
        <p:txBody>
          <a:bodyPr/>
          <a:lstStyle/>
          <a:p>
            <a:r>
              <a:rPr lang="en-US">
                <a:latin typeface="Times New Roman" panose="02020603050405020304" pitchFamily="18" charset="0"/>
                <a:cs typeface="Times New Roman" panose="02020603050405020304" pitchFamily="18" charset="0"/>
              </a:rPr>
              <a:t>Phạm vi sử dụng trong một </a:t>
            </a:r>
            <a:r>
              <a:rPr lang="en-US" smtClean="0">
                <a:latin typeface="Times New Roman" panose="02020603050405020304" pitchFamily="18" charset="0"/>
                <a:cs typeface="Times New Roman" panose="02020603050405020304" pitchFamily="18" charset="0"/>
              </a:rPr>
              <a:t>mạng.</a:t>
            </a:r>
            <a:endParaRPr lang="en-US">
              <a:latin typeface="Times New Roman" panose="02020603050405020304" pitchFamily="18" charset="0"/>
              <a:cs typeface="Times New Roman" panose="02020603050405020304" pitchFamily="18" charset="0"/>
            </a:endParaRPr>
          </a:p>
          <a:p>
            <a:r>
              <a:rPr lang="en-US" smtClean="0">
                <a:latin typeface="Times New Roman" panose="02020603050405020304" pitchFamily="18" charset="0"/>
                <a:cs typeface="Times New Roman" panose="02020603050405020304" pitchFamily="18" charset="0"/>
              </a:rPr>
              <a:t>Cho phép sao chép và sử dụng trên nhiều tính tại 1 địa điểm không giới hạn số người sử dụng</a:t>
            </a:r>
          </a:p>
          <a:p>
            <a:r>
              <a:rPr lang="en-US" smtClean="0">
                <a:latin typeface="Times New Roman" panose="02020603050405020304" pitchFamily="18" charset="0"/>
                <a:cs typeface="Times New Roman" panose="02020603050405020304" pitchFamily="18" charset="0"/>
              </a:rPr>
              <a:t>Phù hợp cho doanh nghiệp lớn, tốn nhiều chi phí</a:t>
            </a:r>
            <a:endParaRPr lang="en-US">
              <a:latin typeface="Times New Roman" panose="02020603050405020304" pitchFamily="18" charset="0"/>
              <a:cs typeface="Times New Roman" panose="02020603050405020304" pitchFamily="18" charset="0"/>
            </a:endParaRPr>
          </a:p>
        </p:txBody>
      </p:sp>
      <p:pic>
        <p:nvPicPr>
          <p:cNvPr id="4"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4572000"/>
            <a:ext cx="609600" cy="457200"/>
          </a:xfrm>
          <a:prstGeom prst="rect">
            <a:avLst/>
          </a:prstGeom>
        </p:spPr>
      </p:pic>
    </p:spTree>
    <p:extLst>
      <p:ext uri="{BB962C8B-B14F-4D97-AF65-F5344CB8AC3E}">
        <p14:creationId xmlns:p14="http://schemas.microsoft.com/office/powerpoint/2010/main" val="983865799"/>
      </p:ext>
    </p:extLst>
  </p:cSld>
  <p:clrMapOvr>
    <a:masterClrMapping/>
  </p:clrMapOvr>
  <mc:AlternateContent xmlns:mc="http://schemas.openxmlformats.org/markup-compatibility/2006" xmlns:p14="http://schemas.microsoft.com/office/powerpoint/2010/main">
    <mc:Choice Requires="p14">
      <p:transition spd="slow" p14:dur="800" advClick="0" advTm="22000">
        <p:circle/>
      </p:transition>
    </mc:Choice>
    <mc:Fallback xmlns="">
      <p:transition spd="slow" advClick="0" advTm="22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72" fill="hold"/>
                                        <p:tgtEl>
                                          <p:spTgt spid="4"/>
                                        </p:tgtEl>
                                      </p:cBhvr>
                                    </p:cmd>
                                  </p:childTnLst>
                                </p:cTn>
                              </p:par>
                              <p:par>
                                <p:cTn id="7" presetID="2" presetClass="entr" presetSubtype="8" fill="hold" nodeType="withEffect">
                                  <p:stCondLst>
                                    <p:cond delay="40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7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3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977"/>
            <a:ext cx="9144000" cy="5140190"/>
          </a:xfrm>
          <a:prstGeom prst="rect">
            <a:avLst/>
          </a:prstGeom>
        </p:spPr>
      </p:pic>
      <p:sp>
        <p:nvSpPr>
          <p:cNvPr id="2" name="Title 1"/>
          <p:cNvSpPr>
            <a:spLocks noGrp="1"/>
          </p:cNvSpPr>
          <p:nvPr>
            <p:ph type="title"/>
          </p:nvPr>
        </p:nvSpPr>
        <p:spPr>
          <a:xfrm>
            <a:off x="533400" y="494015"/>
            <a:ext cx="7467600" cy="857250"/>
          </a:xfrm>
        </p:spPr>
        <p:txBody>
          <a:bodyPr/>
          <a:lstStyle/>
          <a:p>
            <a:r>
              <a:rPr lang="en-US" b="1" smtClean="0">
                <a:solidFill>
                  <a:srgbClr val="FF0000"/>
                </a:solidFill>
                <a:latin typeface="Times New Roman" panose="02020603050405020304" pitchFamily="18" charset="0"/>
                <a:cs typeface="Times New Roman" panose="02020603050405020304" pitchFamily="18" charset="0"/>
              </a:rPr>
              <a:t>Giấy phép mạng</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533400" y="1488186"/>
            <a:ext cx="7467600" cy="3655314"/>
          </a:xfrm>
        </p:spPr>
        <p:txBody>
          <a:bodyPr/>
          <a:lstStyle/>
          <a:p>
            <a:r>
              <a:rPr lang="en-US">
                <a:latin typeface="Times New Roman" panose="02020603050405020304" pitchFamily="18" charset="0"/>
                <a:cs typeface="Times New Roman" panose="02020603050405020304" pitchFamily="18" charset="0"/>
              </a:rPr>
              <a:t>Phạm vi sử dụng trong một mạng nội bộ.</a:t>
            </a:r>
          </a:p>
          <a:p>
            <a:r>
              <a:rPr lang="en-US">
                <a:latin typeface="Times New Roman" panose="02020603050405020304" pitchFamily="18" charset="0"/>
                <a:cs typeface="Times New Roman" panose="02020603050405020304" pitchFamily="18" charset="0"/>
              </a:rPr>
              <a:t>Phần mềm được lưu trên máy chủ và chia sẻ xuống các máy </a:t>
            </a:r>
            <a:r>
              <a:rPr lang="en-US" smtClean="0">
                <a:latin typeface="Times New Roman" panose="02020603050405020304" pitchFamily="18" charset="0"/>
                <a:cs typeface="Times New Roman" panose="02020603050405020304" pitchFamily="18" charset="0"/>
              </a:rPr>
              <a:t>con nhưng có giới hạn số lượng</a:t>
            </a:r>
            <a:endParaRPr lang="en-US">
              <a:latin typeface="Times New Roman" panose="02020603050405020304" pitchFamily="18" charset="0"/>
              <a:cs typeface="Times New Roman" panose="02020603050405020304" pitchFamily="18" charset="0"/>
            </a:endParaRPr>
          </a:p>
          <a:p>
            <a:r>
              <a:rPr lang="en-US" smtClean="0">
                <a:latin typeface="Times New Roman" panose="02020603050405020304" pitchFamily="18" charset="0"/>
                <a:cs typeface="Times New Roman" panose="02020603050405020304" pitchFamily="18" charset="0"/>
              </a:rPr>
              <a:t>VD: bạn mua phần mềm với giấy phép mạng là 5 bản quyền thì trong cùng 1 thời điểm tối đa chỉ có 5 máy tính sử dụng được.</a:t>
            </a:r>
          </a:p>
          <a:p>
            <a:r>
              <a:rPr lang="en-US" smtClean="0">
                <a:latin typeface="Times New Roman" panose="02020603050405020304" pitchFamily="18" charset="0"/>
                <a:cs typeface="Times New Roman" panose="02020603050405020304" pitchFamily="18" charset="0"/>
              </a:rPr>
              <a:t>Phù hợp cho doanh nghiệp nhỏ, tiết kiệm chi phí</a:t>
            </a:r>
          </a:p>
        </p:txBody>
      </p:sp>
      <p:pic>
        <p:nvPicPr>
          <p:cNvPr id="4"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400550"/>
            <a:ext cx="609600" cy="457200"/>
          </a:xfrm>
          <a:prstGeom prst="rect">
            <a:avLst/>
          </a:prstGeom>
        </p:spPr>
      </p:pic>
    </p:spTree>
    <p:extLst>
      <p:ext uri="{BB962C8B-B14F-4D97-AF65-F5344CB8AC3E}">
        <p14:creationId xmlns:p14="http://schemas.microsoft.com/office/powerpoint/2010/main" val="814013651"/>
      </p:ext>
    </p:extLst>
  </p:cSld>
  <p:clrMapOvr>
    <a:masterClrMapping/>
  </p:clrMapOvr>
  <p:transition spd="slow" advClick="0" advTm="4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863" fill="hold"/>
                                        <p:tgtEl>
                                          <p:spTgt spid="4"/>
                                        </p:tgtEl>
                                      </p:cBhvr>
                                    </p:cmd>
                                  </p:childTnLst>
                                </p:cTn>
                              </p:par>
                              <p:par>
                                <p:cTn id="7" presetID="10" presetClass="entr" presetSubtype="0" fill="hold" grpId="0" nodeType="withEffect">
                                  <p:stCondLst>
                                    <p:cond delay="18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2" presetClass="entr" presetSubtype="8" fill="hold" nodeType="withEffect">
                                  <p:stCondLst>
                                    <p:cond delay="380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680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1400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3300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 y="24737"/>
            <a:ext cx="9144000" cy="5143500"/>
          </a:xfrm>
          <a:prstGeom prst="rect">
            <a:avLst/>
          </a:prstGeom>
        </p:spPr>
      </p:pic>
      <p:sp>
        <p:nvSpPr>
          <p:cNvPr id="2" name="Title 1"/>
          <p:cNvSpPr>
            <a:spLocks noGrp="1"/>
          </p:cNvSpPr>
          <p:nvPr>
            <p:ph type="title"/>
          </p:nvPr>
        </p:nvSpPr>
        <p:spPr/>
        <p:txBody>
          <a:bodyPr/>
          <a:lstStyle/>
          <a:p>
            <a:r>
              <a:rPr lang="en-US" b="1" smtClean="0">
                <a:solidFill>
                  <a:srgbClr val="FF0000"/>
                </a:solidFill>
                <a:latin typeface="Times New Roman" panose="02020603050405020304" pitchFamily="18" charset="0"/>
                <a:cs typeface="Times New Roman" panose="02020603050405020304" pitchFamily="18" charset="0"/>
              </a:rPr>
              <a:t>Phần mềm dịch vụ </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p:txBody>
          <a:bodyPr/>
          <a:lstStyle/>
          <a:p>
            <a:r>
              <a:rPr lang="en-US" smtClean="0">
                <a:latin typeface="Times New Roman" panose="02020603050405020304" pitchFamily="18" charset="0"/>
                <a:cs typeface="Times New Roman" panose="02020603050405020304" pitchFamily="18" charset="0"/>
              </a:rPr>
              <a:t>Phần mềm sẽ được truy cập và sử dụng từ 1 nhà cung cấp đến hệ thống của bạn thông qua mạng nội bộ hoặc internet.</a:t>
            </a:r>
            <a:endParaRPr lang="en-US">
              <a:latin typeface="Times New Roman" panose="02020603050405020304" pitchFamily="18" charset="0"/>
              <a:cs typeface="Times New Roman" panose="02020603050405020304" pitchFamily="18" charset="0"/>
            </a:endParaRPr>
          </a:p>
          <a:p>
            <a:r>
              <a:rPr lang="en-US" smtClean="0">
                <a:latin typeface="Times New Roman" panose="02020603050405020304" pitchFamily="18" charset="0"/>
                <a:cs typeface="Times New Roman" panose="02020603050405020304" pitchFamily="18" charset="0"/>
              </a:rPr>
              <a:t>VD: sử dụng thư điện tử hoặc ứng dụng trò chơi trực tuyến</a:t>
            </a:r>
            <a:endParaRPr lang="en-US">
              <a:latin typeface="Times New Roman" panose="02020603050405020304" pitchFamily="18" charset="0"/>
              <a:cs typeface="Times New Roman" panose="02020603050405020304" pitchFamily="18" charset="0"/>
            </a:endParaRPr>
          </a:p>
        </p:txBody>
      </p:sp>
      <p:pic>
        <p:nvPicPr>
          <p:cNvPr id="6" nam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572000"/>
            <a:ext cx="609600" cy="457200"/>
          </a:xfrm>
          <a:prstGeom prst="rect">
            <a:avLst/>
          </a:prstGeom>
        </p:spPr>
      </p:pic>
    </p:spTree>
    <p:extLst>
      <p:ext uri="{BB962C8B-B14F-4D97-AF65-F5344CB8AC3E}">
        <p14:creationId xmlns:p14="http://schemas.microsoft.com/office/powerpoint/2010/main" val="3124321020"/>
      </p:ext>
    </p:extLst>
  </p:cSld>
  <p:clrMapOvr>
    <a:masterClrMapping/>
  </p:clrMapOvr>
  <p:transition spd="slow" advClick="0" advTm="16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42" fill="hold"/>
                                        <p:tgtEl>
                                          <p:spTgt spid="6"/>
                                        </p:tgtEl>
                                      </p:cBhvr>
                                    </p:cmd>
                                  </p:childTnLst>
                                </p:cTn>
                              </p:par>
                              <p:par>
                                <p:cTn id="7" presetID="10" presetClass="entr" presetSubtype="0" fill="hold" grpId="0" nodeType="withEffect">
                                  <p:stCondLst>
                                    <p:cond delay="2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45" presetClass="entr" presetSubtype="0" fill="hold" nodeType="withEffect">
                                  <p:stCondLst>
                                    <p:cond delay="38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0" end="0"/>
                                            </p:txEl>
                                          </p:spTgt>
                                        </p:tgtEl>
                                        <p:attrNameLst>
                                          <p:attrName>ppt_h</p:attrName>
                                        </p:attrNameLst>
                                      </p:cBhvr>
                                      <p:tavLst>
                                        <p:tav tm="0">
                                          <p:val>
                                            <p:strVal val="#ppt_h"/>
                                          </p:val>
                                        </p:tav>
                                        <p:tav tm="100000">
                                          <p:val>
                                            <p:strVal val="#ppt_h"/>
                                          </p:val>
                                        </p:tav>
                                      </p:tavLst>
                                    </p:anim>
                                  </p:childTnLst>
                                </p:cTn>
                              </p:par>
                              <p:par>
                                <p:cTn id="15" presetID="10" presetClass="entr" presetSubtype="0" fill="hold" nodeType="withEffect">
                                  <p:stCondLst>
                                    <p:cond delay="1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Chủ đề 2 : Phần mềm&amp;quot;&quot;/&gt;&lt;property id=&quot;20307&quot; value=&quot;256&quot;/&gt;&lt;/object&gt;&lt;object type=&quot;3&quot; unique_id=&quot;10004&quot;&gt;&lt;property id=&quot;20148&quot; value=&quot;5&quot;/&gt;&lt;property id=&quot;20300&quot; value=&quot;Slide 2 - &amp;quot;Phần mềm là gì ?&amp;quot;&quot;/&gt;&lt;property id=&quot;20307&quot; value=&quot;257&quot;/&gt;&lt;/object&gt;&lt;object type=&quot;3&quot; unique_id=&quot;10005&quot;&gt;&lt;property id=&quot;20148&quot; value=&quot;5&quot;/&gt;&lt;property id=&quot;20300&quot; value=&quot;Slide 3 - &amp;quot;Khái niệm bản quyền là gì ?&amp;quot;&quot;/&gt;&lt;property id=&quot;20307&quot; value=&quot;259&quot;/&gt;&lt;/object&gt;&lt;object type=&quot;3&quot; unique_id=&quot;10006&quot;&gt;&lt;property id=&quot;20148&quot; value=&quot;5&quot;/&gt;&lt;property id=&quot;20300&quot; value=&quot;Slide 4 - &amp;quot;Phân loại bản quyền&amp;quot;&quot;/&gt;&lt;property id=&quot;20307&quot; value=&quot;260&quot;/&gt;&lt;/object&gt;&lt;object type=&quot;3&quot; unique_id=&quot;10007&quot;&gt;&lt;property id=&quot;20148&quot; value=&quot;5&quot;/&gt;&lt;property id=&quot;20300&quot; value=&quot;Slide 5 - &amp;quot;Giấy phép đơn&amp;quot;&quot;/&gt;&lt;property id=&quot;20307&quot; value=&quot;262&quot;/&gt;&lt;/object&gt;&lt;object type=&quot;3&quot; unique_id=&quot;10008&quot;&gt;&lt;property id=&quot;20148&quot; value=&quot;5&quot;/&gt;&lt;property id=&quot;20300&quot; value=&quot;Slide 6 - &amp;quot;Giấy phép mạng&amp;quot;&quot;/&gt;&lt;property id=&quot;20307&quot; value=&quot;261&quot;/&gt;&lt;/object&gt;&lt;object type=&quot;3&quot; unique_id=&quot;10009&quot;&gt;&lt;property id=&quot;20148&quot; value=&quot;5&quot;/&gt;&lt;property id=&quot;20300&quot; value=&quot;Slide 7 - &amp;quot;Giấy phép theo trung tâm&amp;quot;&quot;/&gt;&lt;property id=&quot;20307&quot; value=&quot;263&quot;/&gt;&lt;/object&gt;&lt;object type=&quot;3&quot; unique_id=&quot;10010&quot;&gt;&lt;property id=&quot;20148&quot; value=&quot;5&quot;/&gt;&lt;property id=&quot;20300&quot; value=&quot;Slide 8 - &amp;quot;Phần mềm dịch vụ &amp;quot;&quot;/&gt;&lt;property id=&quot;20307&quot; value=&quot;264&quot;/&gt;&lt;/object&gt;&lt;object type=&quot;3&quot; unique_id=&quot;10011&quot;&gt;&lt;property id=&quot;20148&quot; value=&quot;5&quot;/&gt;&lt;property id=&quot;20300&quot; value=&quot;Slide 9 - &amp;quot;Phần mềm chia sẻ hoặc miễn phí&amp;quot;&quot;/&gt;&lt;property id=&quot;20307&quot; value=&quot;265&quot;/&gt;&lt;/object&gt;&lt;object type=&quot;3&quot; unique_id=&quot;10012&quot;&gt;&lt;property id=&quot;20148&quot; value=&quot;5&quot;/&gt;&lt;property id=&quot;20300&quot; value=&quot;Slide 10 - &amp;quot;Phần mềm đi kèm hoặc phần mềm cao cấp&amp;quot;&quot;/&gt;&lt;property id=&quot;20307&quot; value=&quot;266&quot;/&gt;&lt;/object&gt;&lt;object type=&quot;3&quot; unique_id=&quot;10013&quot;&gt;&lt;property id=&quot;20148&quot; value=&quot;5&quot;/&gt;&lt;property id=&quot;20300&quot; value=&quot;Slide 11 - &amp;quot;Phần mềm mã nguồn mở&amp;quot;&quot;/&gt;&lt;property id=&quot;20307&quot; value=&quot;267&quot;/&gt;&lt;/object&gt;&lt;object type=&quot;3&quot; unique_id=&quot;10014&quot;&gt;&lt;property id=&quot;20148&quot; value=&quot;5&quot;/&gt;&lt;property id=&quot;20300&quot; value=&quot;Slide 12 - &amp;quot;Phần mềm công cộng&amp;quot;&quot;/&gt;&lt;property id=&quot;20307&quot; value=&quot;268&quot;/&gt;&lt;/object&gt;&lt;object type=&quot;3&quot; unique_id=&quot;10015&quot;&gt;&lt;property id=&quot;20148&quot; value=&quot;5&quot;/&gt;&lt;property id=&quot;20300&quot; value=&quot;Slide 13 - &amp;quot;Bạn cần phải làm gì trước khi bạn sử dụng 1 ứng dụng ?&amp;quot;&quot;/&gt;&lt;property id=&quot;20307&quot; value=&quot;294&quot;/&gt;&lt;/object&gt;&lt;object type=&quot;3&quot; unique_id=&quot;10016&quot;&gt;&lt;property id=&quot;20148&quot; value=&quot;5&quot;/&gt;&lt;property id=&quot;20300&quot; value=&quot;Slide 14 - &amp;quot;Giới thiệu một số ứng dụng chủ chốt&amp;quot;&quot;/&gt;&lt;property id=&quot;20307&quot; value=&quot;269&quot;/&gt;&lt;/object&gt;&lt;object type=&quot;3&quot; unique_id=&quot;10017&quot;&gt;&lt;property id=&quot;20148&quot; value=&quot;5&quot;/&gt;&lt;property id=&quot;20300&quot; value=&quot;Slide 15 - &amp;quot;Microsoft word&amp;quot;&quot;/&gt;&lt;property id=&quot;20307&quot; value=&quot;270&quot;/&gt;&lt;/object&gt;&lt;object type=&quot;3&quot; unique_id=&quot;10018&quot;&gt;&lt;property id=&quot;20148&quot; value=&quot;5&quot;/&gt;&lt;property id=&quot;20300&quot; value=&quot;Slide 16 - &amp;quot;Microsoft excel&amp;quot;&quot;/&gt;&lt;property id=&quot;20307&quot; value=&quot;272&quot;/&gt;&lt;/object&gt;&lt;object type=&quot;3&quot; unique_id=&quot;10019&quot;&gt;&lt;property id=&quot;20148&quot; value=&quot;5&quot;/&gt;&lt;property id=&quot;20300&quot; value=&quot;Slide 17 - &amp;quot;Microsoft powerpoint&amp;quot;&quot;/&gt;&lt;property id=&quot;20307&quot; value=&quot;273&quot;/&gt;&lt;/object&gt;&lt;object type=&quot;3&quot; unique_id=&quot;10020&quot;&gt;&lt;property id=&quot;20148&quot; value=&quot;5&quot;/&gt;&lt;property id=&quot;20300&quot; value=&quot;Slide 18 - &amp;quot;Microsoft access&amp;quot;&quot;/&gt;&lt;property id=&quot;20307&quot; value=&quot;274&quot;/&gt;&lt;/object&gt;&lt;object type=&quot;3&quot; unique_id=&quot;10021&quot;&gt;&lt;property id=&quot;20148&quot; value=&quot;5&quot;/&gt;&lt;property id=&quot;20300&quot; value=&quot;Slide 19 - &amp;quot;Hướng dẫn khởi động Microsoft office&amp;quot;&quot;/&gt;&lt;property id=&quot;20307&quot; value=&quot;277&quot;/&gt;&lt;/object&gt;&lt;object type=&quot;3&quot; unique_id=&quot;10022&quot;&gt;&lt;property id=&quot;20148&quot; value=&quot;5&quot;/&gt;&lt;property id=&quot;20300&quot; value=&quot;Slide 20 - &amp;quot;Củng cố kiến thức&amp;quot;&quot;/&gt;&lt;property id=&quot;20307&quot; value=&quot;287&quot;/&gt;&lt;/object&gt;&lt;object type=&quot;3&quot; unique_id=&quot;10023&quot;&gt;&lt;property id=&quot;20148&quot; value=&quot;5&quot;/&gt;&lt;property id=&quot;20300&quot; value=&quot;Slide 21 - &amp;quot;Bài tập vận dụng ?&amp;quot;&quot;/&gt;&lt;property id=&quot;20307&quot; value=&quot;292&quot;/&gt;&lt;/object&gt;&lt;object type=&quot;3&quot; unique_id=&quot;10024&quot;&gt;&lt;property id=&quot;20148&quot; value=&quot;5&quot;/&gt;&lt;property id=&quot;20300&quot; value=&quot;Slide 22 - &amp;quot;Hướng dẫn về nhà&amp;quot;&quot;/&gt;&lt;property id=&quot;20307&quot; value=&quot;281&quot;/&gt;&lt;/object&gt;&lt;object type=&quot;3&quot; unique_id=&quot;10025&quot;&gt;&lt;property id=&quot;20148&quot; value=&quot;5&quot;/&gt;&lt;property id=&quot;20300&quot; value=&quot;Slide 23&quot;/&gt;&lt;property id=&quot;20307&quot; value=&quot;258&quot;/&gt;&lt;/object&gt;&lt;/object&gt;&lt;object type=&quot;8&quot; unique_id=&quot;10050&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1|2.2|2|1.2|1.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758</TotalTime>
  <Words>1036</Words>
  <Application>Microsoft Office PowerPoint</Application>
  <PresentationFormat>On-screen Show (16:9)</PresentationFormat>
  <Paragraphs>105</Paragraphs>
  <Slides>24</Slides>
  <Notes>1</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Oriel</vt:lpstr>
      <vt:lpstr>Chào mừng các em học sinh đến với chương trình</vt:lpstr>
      <vt:lpstr>Chủ đề 2 : Phần mềm</vt:lpstr>
      <vt:lpstr>Phần mềm là gì ?</vt:lpstr>
      <vt:lpstr>Khái niệm bản quyền là gì ?</vt:lpstr>
      <vt:lpstr>Phân loại bản quyền</vt:lpstr>
      <vt:lpstr>Giấy phép đơn</vt:lpstr>
      <vt:lpstr>Giấy phép theo trung tâm</vt:lpstr>
      <vt:lpstr>Giấy phép mạng</vt:lpstr>
      <vt:lpstr>Phần mềm dịch vụ </vt:lpstr>
      <vt:lpstr>Phần mềm chia sẻ hoặc miễn phí</vt:lpstr>
      <vt:lpstr>Phần mềm đi kèm hoặc phần mềm cao cấp</vt:lpstr>
      <vt:lpstr>Phần mềm mã nguồn mở</vt:lpstr>
      <vt:lpstr>Phần mềm công cộng</vt:lpstr>
      <vt:lpstr>Em cần phải làm gì trước khi em cài đặt và sử dụng 1 ứng dụng ?</vt:lpstr>
      <vt:lpstr>Giới thiệu một số ứng dụng chủ chốt</vt:lpstr>
      <vt:lpstr>Hướng dẫn khởi động Microsoft office</vt:lpstr>
      <vt:lpstr>Microsoft word</vt:lpstr>
      <vt:lpstr>Microsoft excel</vt:lpstr>
      <vt:lpstr>Microsoft powerpoint</vt:lpstr>
      <vt:lpstr>Microsoft access</vt:lpstr>
      <vt:lpstr>Củng cố kiến thức</vt:lpstr>
      <vt:lpstr>Hướng dẫn về nhà</vt:lpstr>
      <vt:lpstr>Bài tập vận dụng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 Phần mềm</dc:title>
  <dc:creator>Windows User</dc:creator>
  <cp:lastModifiedBy>van</cp:lastModifiedBy>
  <cp:revision>85</cp:revision>
  <dcterms:created xsi:type="dcterms:W3CDTF">2020-03-31T05:35:59Z</dcterms:created>
  <dcterms:modified xsi:type="dcterms:W3CDTF">2021-02-17T08:48:51Z</dcterms:modified>
</cp:coreProperties>
</file>